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1" r:id="rId3"/>
    <p:sldId id="260" r:id="rId4"/>
    <p:sldId id="259" r:id="rId5"/>
    <p:sldId id="258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F8454A-FBF9-4E71-ADF5-5D36BBE2648F}" type="datetimeFigureOut">
              <a:rPr lang="ru-RU" smtClean="0"/>
              <a:pPr/>
              <a:t>30.08.2016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802D29-2144-4FD6-9925-F58D54718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ds with boock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857628"/>
            <a:ext cx="2000249" cy="30003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/>
              <a:t>Новый статус школьной библиотеки в условиях </a:t>
            </a:r>
          </a:p>
          <a:p>
            <a:pPr algn="just">
              <a:buNone/>
            </a:pPr>
            <a:r>
              <a:rPr lang="ru-RU" sz="1800" dirty="0" smtClean="0"/>
              <a:t> ФГОС  рассматривается с разных точек зрения, определяются ключевые задачи новой школьной  библиотеки. Главное – научить детей работать с различными источниками информации, правильно подбирать  материал, учить их читать и выбирать из разных источников знания необходимые при подготовке к урокам. В условиях перехода на ФГОС библиотека образовательного  учреждения становится информационно-библиотечным центром, обеспечивающим информационную поддержку.</a:t>
            </a:r>
          </a:p>
          <a:p>
            <a:endParaRPr lang="ru-RU" dirty="0"/>
          </a:p>
        </p:txBody>
      </p:sp>
      <p:pic>
        <p:nvPicPr>
          <p:cNvPr id="5" name="Рисунок 4" descr="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75" y="0"/>
            <a:ext cx="6002625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286808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Библиотечный фонд нашей школы  формируется  в соответствии с учебным планом и образовательными программами, реализующимися  в нашем образовательном учреждении. Меняются программы, меняются учебники, художественные книги приходят в негодность, поэтому в библиотеке постоянно ведётся работа по обновлению и пополнению как учебной, так и художественной литературой.</a:t>
            </a:r>
          </a:p>
          <a:p>
            <a:endParaRPr lang="ru-RU" dirty="0"/>
          </a:p>
        </p:txBody>
      </p:sp>
      <p:pic>
        <p:nvPicPr>
          <p:cNvPr id="4" name="Рисунок 3" descr="IMG_6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285992"/>
            <a:ext cx="6559326" cy="424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501122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Работа школьной библиотеки во многих направлениях пересекается с работой учителя. Тесное сотрудничество , содружество библиотекаря и классного руководителя, учителей- предметников стало необходимым условием качественного  образовательного процесса в школе. Это проводимые праздники, библиотечные уроки, конкурсы, обзоры литературы, Приоритетными направлениями работы нашей библиотеки  являются: патриотическое, духовно-нравственное и экологическое воспитание детей.</a:t>
            </a:r>
          </a:p>
          <a:p>
            <a:endParaRPr lang="ru-RU" dirty="0"/>
          </a:p>
        </p:txBody>
      </p:sp>
      <p:pic>
        <p:nvPicPr>
          <p:cNvPr id="5" name="Рисунок 4" descr="IMG_5292.JPG"/>
          <p:cNvPicPr>
            <a:picLocks noChangeAspect="1"/>
          </p:cNvPicPr>
          <p:nvPr/>
        </p:nvPicPr>
        <p:blipFill>
          <a:blip r:embed="rId2" cstate="print"/>
          <a:srcRect l="14844" r="3125" b="-391"/>
          <a:stretch>
            <a:fillRect/>
          </a:stretch>
        </p:blipFill>
        <p:spPr>
          <a:xfrm>
            <a:off x="1928794" y="2786058"/>
            <a:ext cx="464070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#6_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857628"/>
            <a:ext cx="3000372" cy="30003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821537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Школьная библиотека занимает важное место в становлении информационной грамотности учащихся, а также содействует  развитию навыков непрерывного образования школьников  методом обучения их  информационно- поисковой  деятельности. Во времена информационных технологий необходима не просто передача  </a:t>
            </a:r>
            <a:r>
              <a:rPr lang="ru-RU" sz="1800" dirty="0" err="1" smtClean="0"/>
              <a:t>библиотечно</a:t>
            </a:r>
            <a:r>
              <a:rPr lang="ru-RU" sz="1800" dirty="0" smtClean="0"/>
              <a:t>- библиографических знаний, а формирование информационной компетентности учащихся включающей:</a:t>
            </a:r>
          </a:p>
          <a:p>
            <a:pPr lvl="0"/>
            <a:r>
              <a:rPr lang="ru-RU" sz="1800" dirty="0" smtClean="0"/>
              <a:t>навыки использования различных способов информационно-поисковой деятельности (библиотечно-библиографическая компетентность);</a:t>
            </a:r>
          </a:p>
          <a:p>
            <a:pPr lvl="0" algn="just"/>
            <a:r>
              <a:rPr lang="ru-RU" sz="1800" dirty="0" smtClean="0"/>
              <a:t>умения анализировать и оценивать информацию (критическое мышление);</a:t>
            </a:r>
          </a:p>
          <a:p>
            <a:pPr lvl="0"/>
            <a:r>
              <a:rPr lang="ru-RU" sz="1800" dirty="0" smtClean="0"/>
              <a:t>перерабатывать и структурировать текст (культура чтения);</a:t>
            </a:r>
          </a:p>
          <a:p>
            <a:pPr lvl="0"/>
            <a:r>
              <a:rPr lang="ru-RU" sz="1800" dirty="0" smtClean="0"/>
              <a:t>умения использовать современные информационные технологии.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21537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Библиотека, как информационно- библиотечный центр должна постоянно обеспечивать широкий и устойчивый  доступ к любой информации  для всех участников образовательного процесса.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5" name="Рисунок 4" descr="IMG_6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696520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29684" cy="4873752"/>
          </a:xfrm>
        </p:spPr>
        <p:txBody>
          <a:bodyPr/>
          <a:lstStyle/>
          <a:p>
            <a:pPr algn="just"/>
            <a:r>
              <a:rPr lang="ru-RU" sz="1800" dirty="0" smtClean="0"/>
              <a:t>В нашей школьной библиотеке  собрана </a:t>
            </a:r>
            <a:r>
              <a:rPr lang="ru-RU" sz="1800" dirty="0" err="1" smtClean="0"/>
              <a:t>медиатека</a:t>
            </a:r>
            <a:r>
              <a:rPr lang="ru-RU" sz="1800" dirty="0" smtClean="0"/>
              <a:t>, имеется кабинет ИКТ, кабинет ТСО. Имеется доступ к сети Интернет, который даёт учащимся возможность  воспользоваться огромным количеством дополнительных материалов, которые позволяют обогатить уроки и внеурочные  мероприятия разнообразными идеями и упражнениями. С помощью ЭОР мероприятия делаются  по-настоящему развивающими и познавательными.</a:t>
            </a:r>
          </a:p>
          <a:p>
            <a:endParaRPr lang="ru-RU" dirty="0"/>
          </a:p>
        </p:txBody>
      </p:sp>
      <p:pic>
        <p:nvPicPr>
          <p:cNvPr id="5" name="Рисунок 4" descr="IMG_6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642942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8215370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Электронные образовательные ресурсы позволяют проводить более полноценные занятия. Тем самым изменяется способ получения информации. Ученик вместо текстового описания объекта, может увидеть и исследовать в интерактивном режиме.</a:t>
            </a:r>
          </a:p>
          <a:p>
            <a:pPr algn="just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IMG_3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608178" cy="5072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8215370" cy="48737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300" dirty="0" smtClean="0"/>
              <a:t>Роль школьной библиотеки сегодня очень значима, поэтому я, как библиотекарь, должна способствовать осознанию её как центра информации, нравственного развития учащихся, создать  представление о библиотеке как о важнейшем звене педагогической системы, способствующем образованию и воспитанию, формирующем информационную грамотность учащихся, которым  предстоит жить в обществе информационных  технологий. В соответствии ФГОС  школьная библиотека активно участвует в реализации основной образовательной программы  начального общего и основного общего образования, реализует урочную, внеурочную деятельность и дополнительное образование обучающихся. Таким образом , библиотеки выполняют поставленные задачи ФГОС. Осуществить поставленные федеральным государственным образовательным стандартом  цели и задачи возможно только  при продвижении и поддержке чтения, книги, что на сегодняшний день является приоритетным, актуальным  и исторически главным направлением работы школьной библиотеки. Именно  в помещении школьной библиотеки незаметно  формируется духовное здоровье нации.</a:t>
            </a:r>
          </a:p>
          <a:p>
            <a:endParaRPr lang="ru-RU" dirty="0"/>
          </a:p>
        </p:txBody>
      </p:sp>
      <p:pic>
        <p:nvPicPr>
          <p:cNvPr id="8" name="Рисунок 7" descr="IMG_2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4214818"/>
            <a:ext cx="3714776" cy="24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26.JPG"/>
          <p:cNvPicPr>
            <a:picLocks noChangeAspect="1"/>
          </p:cNvPicPr>
          <p:nvPr/>
        </p:nvPicPr>
        <p:blipFill>
          <a:blip r:embed="rId2" cstate="print"/>
          <a:srcRect l="3125" t="10156" r="5468" b="1953"/>
          <a:stretch>
            <a:fillRect/>
          </a:stretch>
        </p:blipFill>
        <p:spPr>
          <a:xfrm>
            <a:off x="4786314" y="4286256"/>
            <a:ext cx="401192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21537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dirty="0" smtClean="0"/>
              <a:t>Занятия со школьниками по обучению информационной грамотности  проходят в тесном сотрудничестве с учителем информатики. Вот небольшой список мероприятий, проводимых нашей библиотекой для этих целей:</a:t>
            </a:r>
          </a:p>
          <a:p>
            <a:pPr>
              <a:buNone/>
            </a:pPr>
            <a:r>
              <a:rPr lang="ru-RU" sz="1900" dirty="0" smtClean="0"/>
              <a:t>1.Источники информации. Виды информации. Библиотечный урок 1класс.</a:t>
            </a:r>
          </a:p>
          <a:p>
            <a:pPr>
              <a:buNone/>
            </a:pPr>
            <a:r>
              <a:rPr lang="ru-RU" sz="1900" dirty="0" smtClean="0"/>
              <a:t>2.Книги как основной источник информации. Библиотечный урок 2класс.</a:t>
            </a:r>
          </a:p>
          <a:p>
            <a:pPr>
              <a:buNone/>
            </a:pPr>
            <a:r>
              <a:rPr lang="ru-RU" sz="1900" dirty="0" smtClean="0"/>
              <a:t>3.Библиотека  как  источник информационных ресурсов. Урок- экскурсия  3класс.</a:t>
            </a:r>
          </a:p>
          <a:p>
            <a:pPr>
              <a:buNone/>
            </a:pPr>
            <a:r>
              <a:rPr lang="ru-RU" sz="1900" dirty="0" smtClean="0"/>
              <a:t>4.Интернет как источник информационных ресурсов. Информационная безопасность личности. Урок-беседа.4класс.</a:t>
            </a:r>
          </a:p>
          <a:p>
            <a:pPr>
              <a:buNone/>
            </a:pPr>
            <a:r>
              <a:rPr lang="ru-RU" sz="1900" dirty="0" smtClean="0"/>
              <a:t>5.Технология подготовки электронных презентаций Библиотечный урок 5класс.</a:t>
            </a:r>
          </a:p>
          <a:p>
            <a:pPr>
              <a:buNone/>
            </a:pPr>
            <a:r>
              <a:rPr lang="ru-RU" sz="1900" dirty="0" smtClean="0"/>
              <a:t> 6.Технология подготовки учебных рефератов. Информационный урок 6класс.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8358246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Таким образом - сотрудничество, содружество, сотворчество библиотекаря и педагогов  способствует достижению общей цели – формированию общей культуры личности ребёнка, его интеграции в национальную и мировую культуру, самоопределению и достижению социальной компетентности, что и является конечным результатом новых образовательных стандартов, портретом выпускника  нового поколения.</a:t>
            </a:r>
          </a:p>
          <a:p>
            <a:endParaRPr lang="ru-RU" dirty="0"/>
          </a:p>
        </p:txBody>
      </p:sp>
      <p:pic>
        <p:nvPicPr>
          <p:cNvPr id="5" name="Рисунок 4" descr="6132499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357430"/>
            <a:ext cx="6215074" cy="414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8001056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Федеральный государственный образовательный стандарт определил цели, поставил задачи, наметил планируемые результаты. Стандарт направлен на формирование общей культуры, гражданское , духовно- нравственное, личностное, социальное и интеллектуальное развитие обучающихся, их самосовершенствование и саморазвитие, позволяющие стать успешными и реализовать творческие способности. </a:t>
            </a:r>
            <a:endParaRPr lang="ru-RU" sz="1800" dirty="0"/>
          </a:p>
        </p:txBody>
      </p:sp>
      <p:pic>
        <p:nvPicPr>
          <p:cNvPr id="5" name="Рисунок 4" descr="01-11-2015-00-35-42-5582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8948">
            <a:off x="284029" y="2322621"/>
            <a:ext cx="2900311" cy="4357718"/>
          </a:xfrm>
          <a:prstGeom prst="rect">
            <a:avLst/>
          </a:prstGeom>
        </p:spPr>
      </p:pic>
      <p:pic>
        <p:nvPicPr>
          <p:cNvPr id="6" name="Рисунок 5" descr="1960074.jpg"/>
          <p:cNvPicPr>
            <a:picLocks noChangeAspect="1"/>
          </p:cNvPicPr>
          <p:nvPr/>
        </p:nvPicPr>
        <p:blipFill>
          <a:blip r:embed="rId3"/>
          <a:srcRect r="27056" b="-2545"/>
          <a:stretch>
            <a:fillRect/>
          </a:stretch>
        </p:blipFill>
        <p:spPr>
          <a:xfrm rot="725470">
            <a:off x="5715008" y="2285992"/>
            <a:ext cx="3071834" cy="4286280"/>
          </a:xfrm>
          <a:prstGeom prst="rect">
            <a:avLst/>
          </a:prstGeom>
        </p:spPr>
      </p:pic>
      <p:pic>
        <p:nvPicPr>
          <p:cNvPr id="7" name="Рисунок 6" descr="1009678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357430"/>
            <a:ext cx="2861077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ds with boock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73" y="2643182"/>
            <a:ext cx="5619757" cy="421481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15370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Только при условии создания целостной и полноценной системы приобщения к чтению учащихся в школе, одним из основных звеньев которой является школьная библиотека можно сформировать потребность в систематическом чтении. Именно в этом случае можно достичь желаемого результата, когда выпускник начальной и основной  школы полюбит чтение, будет осознавать его значимость и необходимость для дальнейшего саморазвития, обучения, будет воспринимать его как источник познавательного, эстетического, нравственного опыта, если к достижению этих целей подключится и школьная библиотека.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467600" cy="4873752"/>
          </a:xfrm>
        </p:spPr>
        <p:txBody>
          <a:bodyPr/>
          <a:lstStyle/>
          <a:p>
            <a:pPr algn="just"/>
            <a:r>
              <a:rPr lang="ru-RU" sz="1800" dirty="0" smtClean="0"/>
              <a:t>Сегодня школьная библиотека является центром творчества учащихся, а также местом реализации индивидуальных способностей учащихся и лабораторией для инновационного  развития педагогов.</a:t>
            </a:r>
          </a:p>
          <a:p>
            <a:endParaRPr lang="ru-RU" dirty="0"/>
          </a:p>
        </p:txBody>
      </p:sp>
      <p:pic>
        <p:nvPicPr>
          <p:cNvPr id="5" name="Рисунок 4" descr="IMG_1948.JPG"/>
          <p:cNvPicPr>
            <a:picLocks noChangeAspect="1"/>
          </p:cNvPicPr>
          <p:nvPr/>
        </p:nvPicPr>
        <p:blipFill>
          <a:blip r:embed="rId2" cstate="print"/>
          <a:srcRect l="20312" t="13672" r="3125" b="11328"/>
          <a:stretch>
            <a:fillRect/>
          </a:stretch>
        </p:blipFill>
        <p:spPr>
          <a:xfrm>
            <a:off x="857224" y="1643050"/>
            <a:ext cx="7277747" cy="4752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000108"/>
            <a:ext cx="4214842" cy="5643602"/>
          </a:xfrm>
        </p:spPr>
        <p:txBody>
          <a:bodyPr/>
          <a:lstStyle/>
          <a:p>
            <a:r>
              <a:rPr lang="ru-RU" sz="1800" dirty="0" smtClean="0"/>
              <a:t>Целью деятельности школьной библиотеки представляется содействие эффективной реализации задач образовательного процесса  путём информационно-библиотечного обслуживания учащихся и педагогов.</a:t>
            </a:r>
          </a:p>
          <a:p>
            <a:pPr algn="just"/>
            <a:endParaRPr lang="ru-RU" dirty="0"/>
          </a:p>
        </p:txBody>
      </p:sp>
      <p:pic>
        <p:nvPicPr>
          <p:cNvPr id="6" name="Рисунок 5" descr="IMG_6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179091" y="1035827"/>
            <a:ext cx="535785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Вот несколько направлений работы школьной библиотеки по внедрению стандартов второго поколения:</a:t>
            </a:r>
          </a:p>
          <a:p>
            <a:r>
              <a:rPr lang="ru-RU" sz="1800" dirty="0" smtClean="0"/>
              <a:t>-исследовательская деятельность;</a:t>
            </a:r>
          </a:p>
          <a:p>
            <a:r>
              <a:rPr lang="ru-RU" sz="1800" dirty="0" smtClean="0"/>
              <a:t>-информационная деятельность;</a:t>
            </a:r>
          </a:p>
          <a:p>
            <a:r>
              <a:rPr lang="ru-RU" sz="1800" dirty="0" smtClean="0"/>
              <a:t>-литературно-познавательная деятельность;</a:t>
            </a:r>
          </a:p>
          <a:p>
            <a:r>
              <a:rPr lang="ru-RU" sz="1800" dirty="0" smtClean="0"/>
              <a:t>-</a:t>
            </a:r>
            <a:r>
              <a:rPr lang="ru-RU" sz="1800" dirty="0" err="1" smtClean="0"/>
              <a:t>мультимедийные</a:t>
            </a:r>
            <a:r>
              <a:rPr lang="ru-RU" sz="1800" dirty="0" smtClean="0"/>
              <a:t> технологии;</a:t>
            </a:r>
          </a:p>
          <a:p>
            <a:r>
              <a:rPr lang="ru-RU" sz="1800" dirty="0" smtClean="0"/>
              <a:t>-работа с УМК;</a:t>
            </a:r>
          </a:p>
          <a:p>
            <a:r>
              <a:rPr lang="ru-RU" sz="1800" dirty="0" smtClean="0"/>
              <a:t>-работа с фондом художественной литературы.</a:t>
            </a:r>
          </a:p>
          <a:p>
            <a:endParaRPr lang="ru-RU" dirty="0"/>
          </a:p>
        </p:txBody>
      </p:sp>
      <p:pic>
        <p:nvPicPr>
          <p:cNvPr id="5" name="Рисунок 4" descr="002ca4297f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785794"/>
            <a:ext cx="1698608" cy="1914715"/>
          </a:xfrm>
          <a:prstGeom prst="rect">
            <a:avLst/>
          </a:prstGeom>
        </p:spPr>
      </p:pic>
      <p:pic>
        <p:nvPicPr>
          <p:cNvPr id="6" name="Рисунок 5" descr="IMG_6561.JPG"/>
          <p:cNvPicPr>
            <a:picLocks noChangeAspect="1"/>
          </p:cNvPicPr>
          <p:nvPr/>
        </p:nvPicPr>
        <p:blipFill>
          <a:blip r:embed="rId3" cstate="print"/>
          <a:srcRect l="4790" r="598" b="6586"/>
          <a:stretch>
            <a:fillRect/>
          </a:stretch>
        </p:blipFill>
        <p:spPr>
          <a:xfrm>
            <a:off x="928662" y="2857496"/>
            <a:ext cx="564360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072494" cy="58579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/>
              <a:t>Основными задачами школьной библиотеки в условиях ФГОС являются:</a:t>
            </a:r>
          </a:p>
          <a:p>
            <a:pPr lvl="0"/>
            <a:r>
              <a:rPr lang="ru-RU" sz="4500" dirty="0" smtClean="0"/>
              <a:t>Обеспечение участникам образовательного процесса - обучающимся, педагогическим работникам, родителям обучающихся- доступа к информации, знаниям, культурным ценностям посредством использования библиотечно-информационных ресурсов на различных носителях: бумажном (книжный фонд, фонд периодических изданий);</a:t>
            </a:r>
          </a:p>
          <a:p>
            <a:pPr lvl="0"/>
            <a:r>
              <a:rPr lang="ru-RU" sz="4500" dirty="0" smtClean="0"/>
              <a:t>Цифровом (</a:t>
            </a:r>
            <a:r>
              <a:rPr lang="en-US" sz="4500" dirty="0" smtClean="0"/>
              <a:t>CD-</a:t>
            </a:r>
            <a:r>
              <a:rPr lang="en-US" sz="4500" dirty="0" err="1" smtClean="0"/>
              <a:t>диски</a:t>
            </a:r>
            <a:r>
              <a:rPr lang="en-US" sz="4500" dirty="0" smtClean="0"/>
              <a:t>);</a:t>
            </a:r>
            <a:endParaRPr lang="ru-RU" sz="4500" dirty="0" smtClean="0"/>
          </a:p>
          <a:p>
            <a:pPr lvl="0"/>
            <a:r>
              <a:rPr lang="ru-RU" sz="4500" dirty="0" smtClean="0"/>
              <a:t>Коммуникативном (компьютерные сети) и иных носителях;</a:t>
            </a:r>
          </a:p>
          <a:p>
            <a:pPr lvl="0"/>
            <a:r>
              <a:rPr lang="ru-RU" sz="4500" dirty="0" smtClean="0"/>
              <a:t>Воспитание культурного и гражданского самосознания, помощь в социализации обучающегося, развитии его творческого потенциала.</a:t>
            </a:r>
          </a:p>
          <a:p>
            <a:pPr lvl="0"/>
            <a:r>
              <a:rPr lang="ru-RU" sz="4500" dirty="0" smtClean="0"/>
              <a:t>Формирование навыков независимого библиотечного пользователя: обучение поиску, отбору и критической оценке информации в соответствии с требованиями ФГОС.</a:t>
            </a:r>
          </a:p>
          <a:p>
            <a:pPr lvl="0"/>
            <a:r>
              <a:rPr lang="ru-RU" sz="4500" dirty="0" smtClean="0"/>
              <a:t>Совершенствование предоставляемых библиотекой услуг на основе внедрения новых информационных технологий и компьютеризации библиотечно-информационных процессов, формирование комфортной библиотечной среды при условии компьютеризации библиотеки.</a:t>
            </a:r>
          </a:p>
          <a:p>
            <a:pPr lvl="0"/>
            <a:r>
              <a:rPr lang="ru-RU" sz="4500" dirty="0" smtClean="0"/>
              <a:t>Пополнение и сохранение  фондов библиотеки учебно-методическими пособиями, отвечающим  требованиям реализации новых ФГОС НОО и ООО.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8143932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Вся деятельность школьной библиотеки тесно связана  с работой учителя в  урочной, внеурочной деятельности и в рамках  воспитательной работы с  обучающимися. Новые образовательные стандарты предполагают более тесное и  творческое  сотрудничество  учителя и школьного библиотекаря.</a:t>
            </a:r>
          </a:p>
          <a:p>
            <a:pPr algn="just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5" name="Рисунок 4" descr="IMG_1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6107917" cy="407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86808" cy="487375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/>
              <a:t>Одной из главных задач школьной библиотеки  является комплектование библиотечного фонда и обеспечение учащихся необходимой литературой. Эта работа проводится совместно с учителями предметниками, классными руководителями и администрацией школы.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MG_6557.JPG"/>
          <p:cNvPicPr>
            <a:picLocks noChangeAspect="1"/>
          </p:cNvPicPr>
          <p:nvPr/>
        </p:nvPicPr>
        <p:blipFill>
          <a:blip r:embed="rId2" cstate="print"/>
          <a:srcRect r="14062" b="16015"/>
          <a:stretch>
            <a:fillRect/>
          </a:stretch>
        </p:blipFill>
        <p:spPr>
          <a:xfrm>
            <a:off x="785786" y="2071678"/>
            <a:ext cx="668859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1042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Сервер</dc:creator>
  <cp:lastModifiedBy>Dynamic Touch Table</cp:lastModifiedBy>
  <cp:revision>16</cp:revision>
  <dcterms:created xsi:type="dcterms:W3CDTF">2016-05-16T10:38:53Z</dcterms:created>
  <dcterms:modified xsi:type="dcterms:W3CDTF">2016-08-30T09:51:11Z</dcterms:modified>
</cp:coreProperties>
</file>