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320" r:id="rId4"/>
    <p:sldId id="260" r:id="rId5"/>
    <p:sldId id="321" r:id="rId6"/>
    <p:sldId id="323" r:id="rId7"/>
    <p:sldId id="317" r:id="rId8"/>
    <p:sldId id="324" r:id="rId9"/>
    <p:sldId id="325" r:id="rId10"/>
    <p:sldId id="326" r:id="rId11"/>
    <p:sldId id="322" r:id="rId12"/>
    <p:sldId id="314" r:id="rId13"/>
    <p:sldId id="327" r:id="rId14"/>
    <p:sldId id="328" r:id="rId15"/>
    <p:sldId id="329" r:id="rId16"/>
    <p:sldId id="332" r:id="rId17"/>
    <p:sldId id="336" r:id="rId18"/>
    <p:sldId id="337" r:id="rId19"/>
    <p:sldId id="338" r:id="rId20"/>
    <p:sldId id="313" r:id="rId21"/>
    <p:sldId id="264" r:id="rId22"/>
    <p:sldId id="265" r:id="rId23"/>
    <p:sldId id="330" r:id="rId24"/>
    <p:sldId id="33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3D18"/>
    <a:srgbClr val="CC0000"/>
    <a:srgbClr val="660066"/>
    <a:srgbClr val="A50021"/>
    <a:srgbClr val="660033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97EC7D-5556-461C-9103-E0E56BAAEBDC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673E73-0187-4A61-9732-C50A216129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9982B1-EE3B-4003-B758-1513B1A889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Тема урока</a:t>
            </a:r>
          </a:p>
        </p:txBody>
      </p:sp>
      <p:sp>
        <p:nvSpPr>
          <p:cNvPr id="2355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6A01D4-A380-4DC1-8C32-F0665BF3EB53}" type="slidenum">
              <a:rPr lang="ru-RU" sz="1200">
                <a:latin typeface="Calibri" pitchFamily="34" charset="0"/>
              </a:rPr>
              <a:pPr algn="r"/>
              <a:t>8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ц</a:t>
            </a:r>
          </a:p>
        </p:txBody>
      </p:sp>
      <p:sp>
        <p:nvSpPr>
          <p:cNvPr id="2662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09014E-5A4A-4249-B05F-B95F8F0C3BCB}" type="slidenum">
              <a:rPr lang="ru-RU" sz="1200">
                <a:latin typeface="Calibri" pitchFamily="34" charset="0"/>
              </a:rPr>
              <a:pPr algn="r"/>
              <a:t>9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Грамматическая </a:t>
            </a:r>
          </a:p>
        </p:txBody>
      </p:sp>
      <p:sp>
        <p:nvSpPr>
          <p:cNvPr id="3072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5D1C13-8D66-490B-B2FE-1BA38B3C8A30}" type="slidenum">
              <a:rPr lang="ru-RU" sz="1200">
                <a:latin typeface="Calibri" pitchFamily="34" charset="0"/>
              </a:rPr>
              <a:pPr algn="r"/>
              <a:t>11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Оцени </a:t>
            </a:r>
          </a:p>
        </p:txBody>
      </p:sp>
      <p:sp>
        <p:nvSpPr>
          <p:cNvPr id="512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649D46-D9A0-475C-B501-338DD7B335B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4235E-BE15-4F35-869A-2624AE478C19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64597-0E05-4566-AA31-B467476F3B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6D6A8-55C3-4BD9-8782-073479CC0E8F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76962-D1A6-4CAB-909A-A56D2249B5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9D12F-5315-41AE-9C67-2BAABA2F8622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470FF-0E55-4AD1-9B68-E2BEF5013A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0574E-BD20-4EE5-B294-B856A86BFB49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60078-77A9-40E3-8875-EE14138FBB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1BACB-195F-4B71-B520-ACA81A1ED452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BF32-CD4E-4DC5-9AB7-D7494A3C84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BC3E-9D8B-4093-A931-BD905B20FFAA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9D422-5B52-4DE2-8ECA-4691978CBA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E3659-878A-49C2-AF93-3252052C096F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FE99-F7CF-4FCD-B0B4-8BDC2C3463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7AB0-A0A7-4F4D-9356-27BF390F185C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77AB-9187-4EEA-8C7F-2ED94B8D18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2E0C-AF88-47D9-8988-2AB0E9DA17DD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B6099-D8FB-4EC8-B1A4-D37487F5B4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EE314-2AA3-49E9-A05B-F0B5F6890F63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19BA-4942-4413-95C8-2157E3449A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3F1E4-A8DE-4240-B782-3F172DDCC0FE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B9204-4213-4154-85AC-EC1162121B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AAA14-08F3-48D7-AE1F-6BAA2EE21912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0209AB-65F8-4DE1-97B7-00EEDA08AC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7918" y="-23245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750017" y="2996952"/>
            <a:ext cx="7643866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99"/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Arial"/>
                <a:cs typeface="Arial"/>
              </a:rPr>
              <a:t>3 класс</a:t>
            </a:r>
          </a:p>
        </p:txBody>
      </p:sp>
      <p:pic>
        <p:nvPicPr>
          <p:cNvPr id="14339" name="Picture 4" descr="http://s47.radikal.ru/i117/1009/e5/f8cba0e3fca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9050" y="4910138"/>
            <a:ext cx="4383088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259632" y="476672"/>
            <a:ext cx="6624637" cy="1296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fromWordArt="1">
            <a:prstTxWarp prst="textDeflate">
              <a:avLst>
                <a:gd name="adj" fmla="val 26227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Impact"/>
                <a:cs typeface="+mn-cs"/>
              </a:rPr>
              <a:t>Русский язык</a:t>
            </a:r>
          </a:p>
        </p:txBody>
      </p:sp>
      <p:sp>
        <p:nvSpPr>
          <p:cNvPr id="14341" name="WordArt 6"/>
          <p:cNvSpPr>
            <a:spLocks noChangeArrowheads="1" noChangeShapeType="1" noTextEdit="1"/>
          </p:cNvSpPr>
          <p:nvPr/>
        </p:nvSpPr>
        <p:spPr bwMode="auto">
          <a:xfrm>
            <a:off x="2847975" y="3716338"/>
            <a:ext cx="6072188" cy="1065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400" b="1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342" name="Рисунок 5" descr="1b6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9938" y="1663700"/>
            <a:ext cx="2881312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0679" y="-253406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5299" name="WordArt 4"/>
          <p:cNvSpPr>
            <a:spLocks noChangeArrowheads="1" noChangeShapeType="1" noTextEdit="1"/>
          </p:cNvSpPr>
          <p:nvPr/>
        </p:nvSpPr>
        <p:spPr bwMode="auto">
          <a:xfrm>
            <a:off x="1176338" y="1081088"/>
            <a:ext cx="2119312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Ж.Р.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5300" name="Прямоугольник 4"/>
          <p:cNvSpPr>
            <a:spLocks noChangeArrowheads="1"/>
          </p:cNvSpPr>
          <p:nvPr/>
        </p:nvSpPr>
        <p:spPr bwMode="auto">
          <a:xfrm>
            <a:off x="900113" y="2997200"/>
            <a:ext cx="25193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MS Reference Sans Serif" pitchFamily="34" charset="0"/>
              </a:rPr>
              <a:t>дочь</a:t>
            </a:r>
            <a:endParaRPr lang="ru-RU" sz="19900" b="1">
              <a:latin typeface="MS Reference Sans Serif" pitchFamily="34" charset="0"/>
            </a:endParaRPr>
          </a:p>
        </p:txBody>
      </p:sp>
      <p:sp>
        <p:nvSpPr>
          <p:cNvPr id="55301" name="Прямоугольник 5"/>
          <p:cNvSpPr>
            <a:spLocks noChangeArrowheads="1"/>
          </p:cNvSpPr>
          <p:nvPr/>
        </p:nvSpPr>
        <p:spPr bwMode="auto">
          <a:xfrm>
            <a:off x="5688013" y="2166938"/>
            <a:ext cx="28527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/>
              <a:t>врач</a:t>
            </a:r>
            <a:endParaRPr lang="ru-RU" sz="19900" b="1"/>
          </a:p>
        </p:txBody>
      </p:sp>
      <p:sp>
        <p:nvSpPr>
          <p:cNvPr id="55302" name="Прямоугольник 6"/>
          <p:cNvSpPr>
            <a:spLocks noChangeArrowheads="1"/>
          </p:cNvSpPr>
          <p:nvPr/>
        </p:nvSpPr>
        <p:spPr bwMode="auto">
          <a:xfrm>
            <a:off x="5875338" y="2971800"/>
            <a:ext cx="28527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/>
              <a:t>плащ</a:t>
            </a:r>
            <a:endParaRPr lang="ru-RU" sz="19900" b="1"/>
          </a:p>
        </p:txBody>
      </p:sp>
      <p:sp>
        <p:nvSpPr>
          <p:cNvPr id="55303" name="Прямоугольник 7"/>
          <p:cNvSpPr>
            <a:spLocks noChangeArrowheads="1"/>
          </p:cNvSpPr>
          <p:nvPr/>
        </p:nvSpPr>
        <p:spPr bwMode="auto">
          <a:xfrm>
            <a:off x="798513" y="2063750"/>
            <a:ext cx="28749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MS Reference Sans Serif" pitchFamily="34" charset="0"/>
              </a:rPr>
              <a:t>вещь</a:t>
            </a:r>
            <a:endParaRPr lang="ru-RU" sz="19900" b="1">
              <a:latin typeface="MS Reference Sans Serif" pitchFamily="34" charset="0"/>
            </a:endParaRPr>
          </a:p>
        </p:txBody>
      </p:sp>
      <p:sp>
        <p:nvSpPr>
          <p:cNvPr id="55304" name="Прямоугольник 8"/>
          <p:cNvSpPr>
            <a:spLocks noChangeArrowheads="1"/>
          </p:cNvSpPr>
          <p:nvPr/>
        </p:nvSpPr>
        <p:spPr bwMode="auto">
          <a:xfrm>
            <a:off x="5940425" y="4652963"/>
            <a:ext cx="2519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/>
              <a:t>малыш</a:t>
            </a:r>
            <a:endParaRPr lang="ru-RU" sz="19900" b="1">
              <a:latin typeface="MS Reference Sans Serif" pitchFamily="34" charset="0"/>
            </a:endParaRPr>
          </a:p>
        </p:txBody>
      </p:sp>
      <p:sp>
        <p:nvSpPr>
          <p:cNvPr id="55305" name="Прямоугольник 9"/>
          <p:cNvSpPr>
            <a:spLocks noChangeArrowheads="1"/>
          </p:cNvSpPr>
          <p:nvPr/>
        </p:nvSpPr>
        <p:spPr bwMode="auto">
          <a:xfrm>
            <a:off x="827088" y="4724400"/>
            <a:ext cx="31035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MS Reference Sans Serif" pitchFamily="34" charset="0"/>
              </a:rPr>
              <a:t>ложь</a:t>
            </a:r>
            <a:endParaRPr lang="ru-RU" sz="19900" b="1">
              <a:latin typeface="MS Reference Sans Serif" pitchFamily="34" charset="0"/>
            </a:endParaRPr>
          </a:p>
        </p:txBody>
      </p:sp>
      <p:sp>
        <p:nvSpPr>
          <p:cNvPr id="55306" name="Прямоугольник 13"/>
          <p:cNvSpPr>
            <a:spLocks noChangeArrowheads="1"/>
          </p:cNvSpPr>
          <p:nvPr/>
        </p:nvSpPr>
        <p:spPr bwMode="auto">
          <a:xfrm>
            <a:off x="5867400" y="3860800"/>
            <a:ext cx="2851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/>
              <a:t>ёж</a:t>
            </a:r>
            <a:endParaRPr lang="ru-RU" sz="19900" b="1"/>
          </a:p>
        </p:txBody>
      </p:sp>
      <p:sp>
        <p:nvSpPr>
          <p:cNvPr id="55307" name="Прямоугольник 14"/>
          <p:cNvSpPr>
            <a:spLocks noChangeArrowheads="1"/>
          </p:cNvSpPr>
          <p:nvPr/>
        </p:nvSpPr>
        <p:spPr bwMode="auto">
          <a:xfrm>
            <a:off x="827088" y="3860800"/>
            <a:ext cx="28527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MS Reference Sans Serif" pitchFamily="34" charset="0"/>
              </a:rPr>
              <a:t>мышь</a:t>
            </a:r>
            <a:endParaRPr lang="ru-RU" sz="19900" b="1">
              <a:latin typeface="MS Reference Sans Serif" pitchFamily="34" charset="0"/>
            </a:endParaRPr>
          </a:p>
        </p:txBody>
      </p:sp>
      <p:sp>
        <p:nvSpPr>
          <p:cNvPr id="55308" name="WordArt 4"/>
          <p:cNvSpPr>
            <a:spLocks noChangeArrowheads="1" noChangeShapeType="1" noTextEdit="1"/>
          </p:cNvSpPr>
          <p:nvPr/>
        </p:nvSpPr>
        <p:spPr bwMode="auto">
          <a:xfrm>
            <a:off x="5907088" y="1244600"/>
            <a:ext cx="2414587" cy="768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М.Р.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5-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9700" name="Picture 5" descr="5-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348038" y="1125538"/>
            <a:ext cx="2374900" cy="20145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4140200" y="1773238"/>
            <a:ext cx="865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i="1">
                <a:latin typeface="Calibri" pitchFamily="34" charset="0"/>
              </a:rPr>
              <a:t>Ь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250825" y="3284538"/>
            <a:ext cx="3168650" cy="158273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23850" y="378936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Calibri" pitchFamily="34" charset="0"/>
              </a:rPr>
              <a:t>Разделительный  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5724525" y="3429000"/>
            <a:ext cx="3168650" cy="1582738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6156325" y="3573463"/>
            <a:ext cx="23034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Обозначение мягкости согласного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2857488" y="4572008"/>
            <a:ext cx="3571900" cy="1582738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</a:rPr>
              <a:t>Грамматическая </a:t>
            </a:r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3851275" y="17732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4859338" y="17732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9716" name="Arc 20"/>
          <p:cNvSpPr>
            <a:spLocks/>
          </p:cNvSpPr>
          <p:nvPr/>
        </p:nvSpPr>
        <p:spPr bwMode="auto">
          <a:xfrm rot="9584749">
            <a:off x="3995738" y="2349500"/>
            <a:ext cx="974725" cy="504825"/>
          </a:xfrm>
          <a:custGeom>
            <a:avLst/>
            <a:gdLst>
              <a:gd name="T0" fmla="*/ 0 w 26087"/>
              <a:gd name="T1" fmla="*/ 308083 h 21600"/>
              <a:gd name="T2" fmla="*/ 36420009 w 26087"/>
              <a:gd name="T3" fmla="*/ 9490172 h 21600"/>
              <a:gd name="T4" fmla="*/ 6846465 w 26087"/>
              <a:gd name="T5" fmla="*/ 11798530 h 21600"/>
              <a:gd name="T6" fmla="*/ 0 60000 65536"/>
              <a:gd name="T7" fmla="*/ 0 60000 65536"/>
              <a:gd name="T8" fmla="*/ 0 60000 65536"/>
              <a:gd name="T9" fmla="*/ 0 w 26087"/>
              <a:gd name="T10" fmla="*/ 0 h 21600"/>
              <a:gd name="T11" fmla="*/ 26087 w 2608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087" h="21600" fill="none" extrusionOk="0">
                <a:moveTo>
                  <a:pt x="0" y="564"/>
                </a:moveTo>
                <a:cubicBezTo>
                  <a:pt x="1607" y="189"/>
                  <a:pt x="3253" y="-1"/>
                  <a:pt x="4904" y="0"/>
                </a:cubicBezTo>
                <a:cubicBezTo>
                  <a:pt x="15204" y="0"/>
                  <a:pt x="24071" y="7272"/>
                  <a:pt x="26086" y="17374"/>
                </a:cubicBezTo>
              </a:path>
              <a:path w="26087" h="21600" stroke="0" extrusionOk="0">
                <a:moveTo>
                  <a:pt x="0" y="564"/>
                </a:moveTo>
                <a:cubicBezTo>
                  <a:pt x="1607" y="189"/>
                  <a:pt x="3253" y="-1"/>
                  <a:pt x="4904" y="0"/>
                </a:cubicBezTo>
                <a:cubicBezTo>
                  <a:pt x="15204" y="0"/>
                  <a:pt x="24071" y="7272"/>
                  <a:pt x="26086" y="17374"/>
                </a:cubicBezTo>
                <a:lnTo>
                  <a:pt x="4904" y="21600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438275" y="333375"/>
            <a:ext cx="7705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Роль мягкого знака в словах</a:t>
            </a: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H="1">
            <a:off x="2411413" y="2420938"/>
            <a:ext cx="10080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5651500" y="2492375"/>
            <a:ext cx="1152525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500563" y="3141663"/>
            <a:ext cx="0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3795" name="Picture 4" descr="5-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2305050" y="514350"/>
            <a:ext cx="289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1331913" y="260350"/>
            <a:ext cx="6459537" cy="7112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835150" y="333375"/>
            <a:ext cx="5383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+mn-cs"/>
              </a:rPr>
              <a:t>Определить часть речи</a:t>
            </a:r>
          </a:p>
        </p:txBody>
      </p:sp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1331913" y="1627188"/>
            <a:ext cx="6356350" cy="1154112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3800" name="Text Box 10"/>
          <p:cNvSpPr txBox="1">
            <a:spLocks noChangeArrowheads="1"/>
          </p:cNvSpPr>
          <p:nvPr/>
        </p:nvSpPr>
        <p:spPr bwMode="auto">
          <a:xfrm>
            <a:off x="2884488" y="1798638"/>
            <a:ext cx="2898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33801" name="Line 11"/>
          <p:cNvSpPr>
            <a:spLocks noChangeShapeType="1"/>
          </p:cNvSpPr>
          <p:nvPr/>
        </p:nvSpPr>
        <p:spPr bwMode="auto">
          <a:xfrm>
            <a:off x="6156325" y="2852738"/>
            <a:ext cx="1588" cy="639762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12"/>
          <p:cNvSpPr>
            <a:spLocks noChangeShapeType="1"/>
          </p:cNvSpPr>
          <p:nvPr/>
        </p:nvSpPr>
        <p:spPr bwMode="auto">
          <a:xfrm>
            <a:off x="4356100" y="981075"/>
            <a:ext cx="1588" cy="64135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3"/>
          <p:cNvSpPr>
            <a:spLocks noChangeShapeType="1"/>
          </p:cNvSpPr>
          <p:nvPr/>
        </p:nvSpPr>
        <p:spPr bwMode="auto">
          <a:xfrm>
            <a:off x="2843213" y="4652963"/>
            <a:ext cx="1587" cy="785812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Rectangle 14"/>
          <p:cNvSpPr>
            <a:spLocks noChangeArrowheads="1"/>
          </p:cNvSpPr>
          <p:nvPr/>
        </p:nvSpPr>
        <p:spPr bwMode="auto">
          <a:xfrm>
            <a:off x="1187450" y="3509963"/>
            <a:ext cx="3354388" cy="11430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3805" name="Rectangle 15"/>
          <p:cNvSpPr>
            <a:spLocks noChangeArrowheads="1"/>
          </p:cNvSpPr>
          <p:nvPr/>
        </p:nvSpPr>
        <p:spPr bwMode="auto">
          <a:xfrm>
            <a:off x="4872038" y="3509963"/>
            <a:ext cx="3013075" cy="11430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547813" y="3789363"/>
            <a:ext cx="266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990000"/>
                </a:solidFill>
                <a:latin typeface="Times New Roman" pitchFamily="18" charset="0"/>
              </a:rPr>
              <a:t>Женский род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872038" y="3767138"/>
            <a:ext cx="2981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990000"/>
                </a:solidFill>
                <a:latin typeface="Times New Roman" pitchFamily="18" charset="0"/>
              </a:rPr>
              <a:t>Мужской род</a:t>
            </a:r>
          </a:p>
        </p:txBody>
      </p:sp>
      <p:sp>
        <p:nvSpPr>
          <p:cNvPr id="33808" name="Line 18"/>
          <p:cNvSpPr>
            <a:spLocks noChangeShapeType="1"/>
          </p:cNvSpPr>
          <p:nvPr/>
        </p:nvSpPr>
        <p:spPr bwMode="auto">
          <a:xfrm>
            <a:off x="2700338" y="2852738"/>
            <a:ext cx="1587" cy="639762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9" name="Rectangle 19"/>
          <p:cNvSpPr>
            <a:spLocks noChangeArrowheads="1"/>
          </p:cNvSpPr>
          <p:nvPr/>
        </p:nvSpPr>
        <p:spPr bwMode="auto">
          <a:xfrm>
            <a:off x="2387600" y="5480050"/>
            <a:ext cx="911225" cy="7112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554288" y="5565775"/>
            <a:ext cx="579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990000"/>
                </a:solidFill>
                <a:latin typeface="Times New Roman" pitchFamily="18" charset="0"/>
              </a:rPr>
              <a:t>Ь</a:t>
            </a:r>
          </a:p>
        </p:txBody>
      </p:sp>
      <p:sp>
        <p:nvSpPr>
          <p:cNvPr id="33811" name="Rectangle 21"/>
          <p:cNvSpPr>
            <a:spLocks noChangeArrowheads="1"/>
          </p:cNvSpPr>
          <p:nvPr/>
        </p:nvSpPr>
        <p:spPr bwMode="auto">
          <a:xfrm>
            <a:off x="5783263" y="5480050"/>
            <a:ext cx="911225" cy="7112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030913" y="5480050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990000"/>
                </a:solidFill>
                <a:latin typeface="Times New Roman" pitchFamily="18" charset="0"/>
              </a:rPr>
              <a:t>Ь</a:t>
            </a: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6000750" y="5643563"/>
            <a:ext cx="496888" cy="354012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 flipV="1">
            <a:off x="6000750" y="5643563"/>
            <a:ext cx="496888" cy="354012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Line 25"/>
          <p:cNvSpPr>
            <a:spLocks noChangeShapeType="1"/>
          </p:cNvSpPr>
          <p:nvPr/>
        </p:nvSpPr>
        <p:spPr bwMode="auto">
          <a:xfrm>
            <a:off x="6227763" y="4652963"/>
            <a:ext cx="0" cy="792162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331913" y="1628775"/>
            <a:ext cx="63357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0099"/>
                </a:solidFill>
                <a:latin typeface="Times New Roman" pitchFamily="18" charset="0"/>
              </a:rPr>
              <a:t>Если это существительное с шипящим на конце– определить род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/>
      <p:bldP spid="17430" grpId="0"/>
      <p:bldP spid="17431" grpId="0" animBg="1"/>
      <p:bldP spid="174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56" y="-279291"/>
            <a:ext cx="9433144" cy="70748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6323" name="WordArt 4"/>
          <p:cNvSpPr>
            <a:spLocks noChangeArrowheads="1" noChangeShapeType="1" noTextEdit="1"/>
          </p:cNvSpPr>
          <p:nvPr/>
        </p:nvSpPr>
        <p:spPr bwMode="auto">
          <a:xfrm>
            <a:off x="2268538" y="404813"/>
            <a:ext cx="5400675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Ловушка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632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6328" name="Rectangl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000099"/>
                </a:solidFill>
                <a:latin typeface="Arial" charset="0"/>
              </a:rPr>
              <a:t>Ноч… - ноч…ка</a:t>
            </a:r>
          </a:p>
          <a:p>
            <a:r>
              <a:rPr lang="ru-RU" sz="6000" b="1" smtClean="0">
                <a:solidFill>
                  <a:srgbClr val="000099"/>
                </a:solidFill>
                <a:latin typeface="Arial" charset="0"/>
              </a:rPr>
              <a:t>Доч… - доч…ка</a:t>
            </a:r>
          </a:p>
          <a:p>
            <a:r>
              <a:rPr lang="ru-RU" sz="6000" b="1" smtClean="0">
                <a:solidFill>
                  <a:srgbClr val="000099"/>
                </a:solidFill>
                <a:latin typeface="Arial" charset="0"/>
              </a:rPr>
              <a:t>Печ… - печ…ка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4844" y="8879"/>
            <a:ext cx="9433144" cy="70748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0419" name="WordArt 4"/>
          <p:cNvSpPr>
            <a:spLocks noChangeArrowheads="1" noChangeShapeType="1" noTextEdit="1"/>
          </p:cNvSpPr>
          <p:nvPr/>
        </p:nvSpPr>
        <p:spPr bwMode="auto">
          <a:xfrm>
            <a:off x="792163" y="757238"/>
            <a:ext cx="7596187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ПРОВЕРКА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7950" y="1700213"/>
            <a:ext cx="85693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   </a:t>
            </a:r>
            <a:r>
              <a:rPr lang="ru-RU" sz="60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1 </a:t>
            </a:r>
            <a:r>
              <a:rPr lang="ru-RU" sz="6000" b="1">
                <a:solidFill>
                  <a:srgbClr val="0070C0"/>
                </a:solidFill>
                <a:ea typeface="Microsoft YaHei UI" pitchFamily="34" charset="-122"/>
                <a:cs typeface="Narkisim" pitchFamily="34" charset="-79"/>
              </a:rPr>
              <a:t>  </a:t>
            </a:r>
            <a:r>
              <a:rPr lang="ru-RU" sz="60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2 </a:t>
            </a:r>
            <a:r>
              <a:rPr lang="ru-RU" sz="6000" b="1">
                <a:solidFill>
                  <a:srgbClr val="0070C0"/>
                </a:solidFill>
                <a:ea typeface="Microsoft YaHei UI" pitchFamily="34" charset="-122"/>
                <a:cs typeface="Narkisim" pitchFamily="34" charset="-79"/>
              </a:rPr>
              <a:t>    </a:t>
            </a:r>
            <a:r>
              <a:rPr lang="ru-RU" sz="60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3 </a:t>
            </a:r>
            <a:r>
              <a:rPr lang="ru-RU" sz="6000" b="1">
                <a:solidFill>
                  <a:srgbClr val="0070C0"/>
                </a:solidFill>
                <a:ea typeface="Microsoft YaHei UI" pitchFamily="34" charset="-122"/>
                <a:cs typeface="Narkisim" pitchFamily="34" charset="-79"/>
              </a:rPr>
              <a:t>   </a:t>
            </a:r>
            <a:r>
              <a:rPr lang="ru-RU" sz="60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4  </a:t>
            </a:r>
            <a:r>
              <a:rPr lang="ru-RU" sz="6000" b="1">
                <a:solidFill>
                  <a:srgbClr val="0070C0"/>
                </a:solidFill>
                <a:ea typeface="Microsoft YaHei UI" pitchFamily="34" charset="-122"/>
                <a:cs typeface="Narkisim" pitchFamily="34" charset="-79"/>
              </a:rPr>
              <a:t>  </a:t>
            </a:r>
            <a:r>
              <a:rPr lang="ru-RU" sz="60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5  </a:t>
            </a:r>
          </a:p>
          <a:p>
            <a:pPr algn="ctr"/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-396875" y="2781300"/>
            <a:ext cx="2592388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   </a:t>
            </a:r>
            <a:r>
              <a:rPr lang="ru-RU" sz="4800" b="1">
                <a:solidFill>
                  <a:srgbClr val="0070C0"/>
                </a:solidFill>
                <a:ea typeface="Microsoft YaHei UI" pitchFamily="34" charset="-122"/>
                <a:cs typeface="Narkisim" pitchFamily="34" charset="-79"/>
              </a:rPr>
              <a:t>врач</a:t>
            </a:r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  <a:p>
            <a:pPr algn="ctr"/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27088" y="3213100"/>
            <a:ext cx="446405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   </a:t>
            </a:r>
            <a:r>
              <a:rPr lang="ru-RU" sz="4000" b="1">
                <a:solidFill>
                  <a:srgbClr val="0070C0"/>
                </a:solidFill>
                <a:ea typeface="Microsoft YaHei UI" pitchFamily="34" charset="-122"/>
                <a:cs typeface="Narkisim" pitchFamily="34" charset="-79"/>
              </a:rPr>
              <a:t>товарищ</a:t>
            </a:r>
          </a:p>
          <a:p>
            <a:pPr algn="ctr"/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rot="10800000" flipV="1">
            <a:off x="3059113" y="2205038"/>
            <a:ext cx="22336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cs typeface="Narkisim" pitchFamily="34" charset="-79"/>
              </a:rPr>
              <a:t>ноч</a:t>
            </a:r>
            <a:r>
              <a:rPr lang="ru-RU" sz="4800" b="1">
                <a:solidFill>
                  <a:srgbClr val="CC0000"/>
                </a:solidFill>
                <a:cs typeface="Narkisim" pitchFamily="34" charset="-79"/>
              </a:rPr>
              <a:t>ь</a:t>
            </a:r>
            <a:endParaRPr lang="ru-RU" sz="6000" b="1">
              <a:solidFill>
                <a:srgbClr val="CC000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140200" y="2852738"/>
            <a:ext cx="2830513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</a:t>
            </a:r>
            <a:r>
              <a:rPr lang="ru-RU" sz="4800" b="1">
                <a:solidFill>
                  <a:srgbClr val="0070C0"/>
                </a:solidFill>
                <a:ea typeface="Microsoft YaHei UI" pitchFamily="34" charset="-122"/>
                <a:cs typeface="Narkisim" pitchFamily="34" charset="-79"/>
              </a:rPr>
              <a:t>сторож</a:t>
            </a:r>
            <a:endParaRPr lang="ru-RU" sz="6000" b="1">
              <a:solidFill>
                <a:srgbClr val="0070C0"/>
              </a:solidFill>
              <a:ea typeface="Microsoft YaHei UI" pitchFamily="34" charset="-122"/>
              <a:cs typeface="Narkisim" pitchFamily="34" charset="-79"/>
            </a:endParaRPr>
          </a:p>
          <a:p>
            <a:pPr algn="ctr"/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804025" y="3068638"/>
            <a:ext cx="3203575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cs typeface="Narkisim" pitchFamily="34" charset="-79"/>
              </a:rPr>
              <a:t>сила</a:t>
            </a:r>
            <a:r>
              <a:rPr lang="ru-RU" sz="4800" b="1">
                <a:solidFill>
                  <a:srgbClr val="0070C0"/>
                </a:solidFill>
                <a:ea typeface="Microsoft YaHei UI" pitchFamily="34" charset="-122"/>
                <a:cs typeface="Narkisim" pitchFamily="34" charset="-79"/>
              </a:rPr>
              <a:t>ч</a:t>
            </a:r>
          </a:p>
          <a:p>
            <a:pPr algn="ctr"/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96188" y="1828800"/>
            <a:ext cx="12604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   </a:t>
            </a:r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14" name="WordArt 5"/>
          <p:cNvSpPr>
            <a:spLocks noChangeArrowheads="1" noChangeShapeType="1" noTextEdit="1"/>
          </p:cNvSpPr>
          <p:nvPr/>
        </p:nvSpPr>
        <p:spPr bwMode="auto">
          <a:xfrm>
            <a:off x="1116013" y="4005263"/>
            <a:ext cx="727233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57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Молодцы!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6282" y="253354"/>
            <a:ext cx="9433145" cy="70748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1443" name="WordArt 4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7596187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Кроссворд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96188" y="1828800"/>
            <a:ext cx="12604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   </a:t>
            </a:r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4067175" y="1628775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4067175" y="2420938"/>
            <a:ext cx="792163" cy="792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4067175" y="3213100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4067175" y="3933825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4859338" y="1628775"/>
            <a:ext cx="792162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5651500" y="1628775"/>
            <a:ext cx="792163" cy="7921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4859338" y="2420938"/>
            <a:ext cx="79216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4859338" y="3141663"/>
            <a:ext cx="79216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1692275" y="3933825"/>
            <a:ext cx="792163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2484438" y="3933825"/>
            <a:ext cx="792162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2484438" y="3141663"/>
            <a:ext cx="79216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3" name="Rectangle 23"/>
          <p:cNvSpPr>
            <a:spLocks noChangeArrowheads="1"/>
          </p:cNvSpPr>
          <p:nvPr/>
        </p:nvSpPr>
        <p:spPr bwMode="auto">
          <a:xfrm>
            <a:off x="3276600" y="3789363"/>
            <a:ext cx="792163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3276600" y="3141663"/>
            <a:ext cx="792163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3276600" y="2420938"/>
            <a:ext cx="792163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5651500" y="2420938"/>
            <a:ext cx="7921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4067175" y="1628775"/>
            <a:ext cx="236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3276600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2484438" y="314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61472" name="Text Box 32"/>
          <p:cNvSpPr txBox="1">
            <a:spLocks noChangeArrowheads="1"/>
          </p:cNvSpPr>
          <p:nvPr/>
        </p:nvSpPr>
        <p:spPr bwMode="auto">
          <a:xfrm>
            <a:off x="1692275" y="3933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56" y="10466"/>
            <a:ext cx="9433144" cy="70748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4515" name="WordArt 4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7596187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Кроссворд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96188" y="1828800"/>
            <a:ext cx="12604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   </a:t>
            </a:r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4067175" y="1628775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Н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4067175" y="2420938"/>
            <a:ext cx="792163" cy="792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4067175" y="3213100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4067175" y="3933825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4859338" y="1628775"/>
            <a:ext cx="865187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о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5651500" y="1628775"/>
            <a:ext cx="792163" cy="7921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ж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4859338" y="2420938"/>
            <a:ext cx="79216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4859338" y="3141663"/>
            <a:ext cx="79216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1692275" y="3933825"/>
            <a:ext cx="792163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2484438" y="3933825"/>
            <a:ext cx="792162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2484438" y="3141663"/>
            <a:ext cx="79216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3276600" y="3789363"/>
            <a:ext cx="792163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3276600" y="3141663"/>
            <a:ext cx="792163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3276600" y="2420938"/>
            <a:ext cx="792163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5651500" y="2420938"/>
            <a:ext cx="7921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4067175" y="1628775"/>
            <a:ext cx="236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3276600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2484438" y="314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692275" y="3933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31" y="10466"/>
            <a:ext cx="9433144" cy="70748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8611" name="WordArt 4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7596187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Кроссворд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96188" y="1828800"/>
            <a:ext cx="12604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   </a:t>
            </a:r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4067175" y="1628775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Н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067175" y="2420938"/>
            <a:ext cx="792163" cy="792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0099"/>
                </a:solidFill>
              </a:rPr>
              <a:t>О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4067175" y="3213100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4067175" y="3933825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4859338" y="1628775"/>
            <a:ext cx="865187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о</a:t>
            </a: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5651500" y="1628775"/>
            <a:ext cx="792163" cy="7921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ж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4859338" y="2420938"/>
            <a:ext cx="79216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4859338" y="3141663"/>
            <a:ext cx="79216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1692275" y="3933825"/>
            <a:ext cx="792163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2484438" y="3933825"/>
            <a:ext cx="792162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2484438" y="3141663"/>
            <a:ext cx="79216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3276600" y="3789363"/>
            <a:ext cx="792163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3276600" y="3141663"/>
            <a:ext cx="792163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3276600" y="2420938"/>
            <a:ext cx="792163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0099"/>
                </a:solidFill>
              </a:rPr>
              <a:t>к</a:t>
            </a:r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5651500" y="2420938"/>
            <a:ext cx="7921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Ш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4067175" y="1628775"/>
            <a:ext cx="236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3276600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2484438" y="314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1692275" y="3933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31" y="10466"/>
            <a:ext cx="9433144" cy="70748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9635" name="WordArt 4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7596187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Кроссворд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96188" y="1828800"/>
            <a:ext cx="12604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   </a:t>
            </a:r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4067175" y="1628775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Н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4067175" y="2420938"/>
            <a:ext cx="792163" cy="792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0099"/>
                </a:solidFill>
              </a:rPr>
              <a:t>О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4067175" y="3141663"/>
            <a:ext cx="792163" cy="792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Ч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4067175" y="3933825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4859338" y="1628775"/>
            <a:ext cx="865187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о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5651500" y="1628775"/>
            <a:ext cx="792163" cy="7921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ж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4859338" y="2420938"/>
            <a:ext cx="79216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4859338" y="3141663"/>
            <a:ext cx="79216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Ь</a:t>
            </a: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1692275" y="3933825"/>
            <a:ext cx="792163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2484438" y="3933825"/>
            <a:ext cx="792162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2484438" y="3141663"/>
            <a:ext cx="79216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П</a:t>
            </a: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3276600" y="3789363"/>
            <a:ext cx="792163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3276600" y="3141663"/>
            <a:ext cx="792163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Е</a:t>
            </a:r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3276600" y="2420938"/>
            <a:ext cx="792163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0099"/>
                </a:solidFill>
              </a:rPr>
              <a:t>к</a:t>
            </a:r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5651500" y="2420938"/>
            <a:ext cx="7921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Ш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4067175" y="1628775"/>
            <a:ext cx="236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3276600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2484438" y="314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1692275" y="3933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31" y="10466"/>
            <a:ext cx="9433144" cy="70748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0659" name="WordArt 4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7596187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Кроссворд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96188" y="1828800"/>
            <a:ext cx="12604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   </a:t>
            </a:r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4067175" y="1628775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Н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067175" y="2420938"/>
            <a:ext cx="792163" cy="792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0099"/>
                </a:solidFill>
              </a:rPr>
              <a:t>О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4067175" y="3141663"/>
            <a:ext cx="792163" cy="792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Ч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067175" y="3933825"/>
            <a:ext cx="792163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Ь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4859338" y="1628775"/>
            <a:ext cx="865187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о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5651500" y="1628775"/>
            <a:ext cx="792163" cy="7921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ж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4859338" y="2420938"/>
            <a:ext cx="79216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4859338" y="3141663"/>
            <a:ext cx="79216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Ь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1692275" y="3933825"/>
            <a:ext cx="792163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2484438" y="3933825"/>
            <a:ext cx="792162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Ы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2484438" y="3141663"/>
            <a:ext cx="79216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П</a:t>
            </a: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3276600" y="3789363"/>
            <a:ext cx="792163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Ш</a:t>
            </a:r>
          </a:p>
        </p:txBody>
      </p: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3276600" y="3141663"/>
            <a:ext cx="792163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Е</a:t>
            </a: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3276600" y="2420938"/>
            <a:ext cx="792163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0099"/>
                </a:solidFill>
              </a:rPr>
              <a:t>к</a:t>
            </a:r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5651500" y="2420938"/>
            <a:ext cx="7921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Ш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4067175" y="1628775"/>
            <a:ext cx="236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3276600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2484438" y="314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1692275" y="3933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1835150" y="4005263"/>
            <a:ext cx="608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М</a:t>
            </a:r>
          </a:p>
        </p:txBody>
      </p:sp>
      <p:sp>
        <p:nvSpPr>
          <p:cNvPr id="14" name="WordArt 5"/>
          <p:cNvSpPr>
            <a:spLocks noChangeArrowheads="1" noChangeShapeType="1" noTextEdit="1"/>
          </p:cNvSpPr>
          <p:nvPr/>
        </p:nvSpPr>
        <p:spPr bwMode="auto">
          <a:xfrm>
            <a:off x="1187450" y="5084763"/>
            <a:ext cx="7272338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57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Молодцы!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958975" y="2081213"/>
            <a:ext cx="362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755650" y="768350"/>
            <a:ext cx="669607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Monotype Corsiva" pitchFamily="66" charset="0"/>
              </a:rPr>
              <a:t>Пословица</a:t>
            </a:r>
          </a:p>
          <a:p>
            <a:pPr algn="ctr"/>
            <a:r>
              <a:rPr lang="ru-RU" sz="8000" b="1">
                <a:solidFill>
                  <a:srgbClr val="000099"/>
                </a:solidFill>
              </a:rPr>
              <a:t>Без знаний и утро – ночь.</a:t>
            </a:r>
          </a:p>
        </p:txBody>
      </p:sp>
      <p:pic>
        <p:nvPicPr>
          <p:cNvPr id="15364" name="Picture 7" descr="boy_work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3213100"/>
            <a:ext cx="255111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0148" y="-253719"/>
            <a:ext cx="9721081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2071688" y="1335088"/>
            <a:ext cx="77152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3200">
                <a:latin typeface="Calibri" pitchFamily="34" charset="0"/>
                <a:cs typeface="Times New Roman" pitchFamily="18" charset="0"/>
              </a:rPr>
              <a:t>-Если было интересно, легко на уроке, </a:t>
            </a:r>
          </a:p>
          <a:p>
            <a:pPr>
              <a:tabLst>
                <a:tab pos="457200" algn="l"/>
              </a:tabLst>
            </a:pPr>
            <a:r>
              <a:rPr lang="ru-RU" sz="3200">
                <a:latin typeface="Calibri" pitchFamily="34" charset="0"/>
                <a:cs typeface="Times New Roman" pitchFamily="18" charset="0"/>
              </a:rPr>
              <a:t>во всем разобрались.</a:t>
            </a:r>
            <a:endParaRPr lang="ru-RU" sz="3200"/>
          </a:p>
        </p:txBody>
      </p:sp>
      <p:sp>
        <p:nvSpPr>
          <p:cNvPr id="51203" name="Прямоугольник 6"/>
          <p:cNvSpPr>
            <a:spLocks noChangeArrowheads="1"/>
          </p:cNvSpPr>
          <p:nvPr/>
        </p:nvSpPr>
        <p:spPr bwMode="auto">
          <a:xfrm>
            <a:off x="928688" y="4484688"/>
            <a:ext cx="72866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3" eaLnBrk="0" hangingPunct="0">
              <a:tabLst>
                <a:tab pos="457200" algn="l"/>
              </a:tabLst>
            </a:pPr>
            <a:r>
              <a:rPr lang="ru-RU" sz="3200">
                <a:latin typeface="Calibri" pitchFamily="34" charset="0"/>
                <a:cs typeface="Times New Roman" pitchFamily="18" charset="0"/>
              </a:rPr>
              <a:t>- Если не разобрались в теме, было не очень интересно.</a:t>
            </a:r>
            <a:endParaRPr lang="ru-RU" sz="3200"/>
          </a:p>
        </p:txBody>
      </p:sp>
      <p:sp>
        <p:nvSpPr>
          <p:cNvPr id="51204" name="Прямоугольник 7"/>
          <p:cNvSpPr>
            <a:spLocks noChangeArrowheads="1"/>
          </p:cNvSpPr>
          <p:nvPr/>
        </p:nvSpPr>
        <p:spPr bwMode="auto">
          <a:xfrm>
            <a:off x="2106613" y="2701925"/>
            <a:ext cx="75723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3200">
                <a:latin typeface="Calibri" pitchFamily="34" charset="0"/>
                <a:cs typeface="Times New Roman" pitchFamily="18" charset="0"/>
              </a:rPr>
              <a:t>-Если иногда были трудности,</a:t>
            </a:r>
          </a:p>
          <a:p>
            <a:pPr eaLnBrk="0" hangingPunct="0">
              <a:tabLst>
                <a:tab pos="457200" algn="l"/>
              </a:tabLst>
            </a:pPr>
            <a:r>
              <a:rPr lang="ru-RU" sz="3200">
                <a:latin typeface="Calibri" pitchFamily="34" charset="0"/>
                <a:cs typeface="Times New Roman" pitchFamily="18" charset="0"/>
              </a:rPr>
              <a:t> сомнения, не совсем понравилась </a:t>
            </a:r>
          </a:p>
          <a:p>
            <a:pPr eaLnBrk="0" hangingPunct="0">
              <a:tabLst>
                <a:tab pos="457200" algn="l"/>
              </a:tabLst>
            </a:pPr>
            <a:r>
              <a:rPr lang="ru-RU" sz="3200">
                <a:latin typeface="Calibri" pitchFamily="34" charset="0"/>
                <a:cs typeface="Times New Roman" pitchFamily="18" charset="0"/>
              </a:rPr>
              <a:t>работа . </a:t>
            </a:r>
            <a:endParaRPr lang="ru-RU" sz="3200"/>
          </a:p>
        </p:txBody>
      </p:sp>
      <p:sp>
        <p:nvSpPr>
          <p:cNvPr id="51214" name="WordArt 4"/>
          <p:cNvSpPr>
            <a:spLocks noChangeArrowheads="1" noChangeShapeType="1" noTextEdit="1"/>
          </p:cNvSpPr>
          <p:nvPr/>
        </p:nvSpPr>
        <p:spPr bwMode="auto">
          <a:xfrm>
            <a:off x="1677988" y="614363"/>
            <a:ext cx="598963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Рефлексия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16" name="AutoShape 16"/>
          <p:cNvSpPr>
            <a:spLocks noChangeArrowheads="1"/>
          </p:cNvSpPr>
          <p:nvPr/>
        </p:nvSpPr>
        <p:spPr bwMode="auto">
          <a:xfrm>
            <a:off x="755650" y="1268413"/>
            <a:ext cx="1368425" cy="1512887"/>
          </a:xfrm>
          <a:prstGeom prst="star4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>
            <a:off x="539750" y="2636838"/>
            <a:ext cx="1368425" cy="1441450"/>
          </a:xfrm>
          <a:prstGeom prst="star4">
            <a:avLst>
              <a:gd name="adj" fmla="val 12500"/>
            </a:avLst>
          </a:prstGeom>
          <a:solidFill>
            <a:srgbClr val="FF99CC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AutoShape 18"/>
          <p:cNvSpPr>
            <a:spLocks noChangeArrowheads="1"/>
          </p:cNvSpPr>
          <p:nvPr/>
        </p:nvSpPr>
        <p:spPr bwMode="auto">
          <a:xfrm>
            <a:off x="684213" y="4076700"/>
            <a:ext cx="1439862" cy="1728788"/>
          </a:xfrm>
          <a:prstGeom prst="star4">
            <a:avLst>
              <a:gd name="adj" fmla="val 1250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37" y="-259693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92600" y="1341438"/>
            <a:ext cx="4298950" cy="1558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latin typeface="+mn-lt"/>
                <a:cs typeface="+mn-cs"/>
              </a:rPr>
              <a:t>Исправь ошибки в тексте</a:t>
            </a:r>
            <a:endParaRPr lang="ru-RU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Кончается короткая летняя </a:t>
            </a:r>
            <a:r>
              <a:rPr lang="ru-RU" sz="1600" dirty="0" err="1">
                <a:latin typeface="+mn-lt"/>
                <a:cs typeface="+mn-cs"/>
              </a:rPr>
              <a:t>ноч</a:t>
            </a:r>
            <a:r>
              <a:rPr lang="ru-RU" sz="1600" dirty="0">
                <a:latin typeface="+mn-lt"/>
                <a:cs typeface="+mn-cs"/>
              </a:rPr>
              <a:t>.   Первый  </a:t>
            </a:r>
            <a:r>
              <a:rPr lang="ru-RU" sz="1600" dirty="0" err="1">
                <a:latin typeface="+mn-lt"/>
                <a:cs typeface="+mn-cs"/>
              </a:rPr>
              <a:t>лучь</a:t>
            </a:r>
            <a:r>
              <a:rPr lang="ru-RU" sz="1600" dirty="0">
                <a:latin typeface="+mn-lt"/>
                <a:cs typeface="+mn-cs"/>
              </a:rPr>
              <a:t> </a:t>
            </a:r>
            <a:r>
              <a:rPr lang="ru-RU" sz="1600" dirty="0" err="1">
                <a:latin typeface="+mn-lt"/>
                <a:cs typeface="+mn-cs"/>
              </a:rPr>
              <a:t>сонца</a:t>
            </a:r>
            <a:r>
              <a:rPr lang="ru-RU" sz="1600" dirty="0">
                <a:latin typeface="+mn-lt"/>
                <a:cs typeface="+mn-cs"/>
              </a:rPr>
              <a:t>  упал на ландыш.   Потом луч  заглянул в </a:t>
            </a:r>
            <a:r>
              <a:rPr lang="ru-RU" sz="1600" dirty="0" err="1">
                <a:latin typeface="+mn-lt"/>
                <a:cs typeface="+mn-cs"/>
              </a:rPr>
              <a:t>лисной</a:t>
            </a:r>
            <a:r>
              <a:rPr lang="ru-RU" sz="1600" dirty="0">
                <a:latin typeface="+mn-lt"/>
                <a:cs typeface="+mn-cs"/>
              </a:rPr>
              <a:t> прозрачный </a:t>
            </a:r>
            <a:r>
              <a:rPr lang="ru-RU" sz="1600" dirty="0" err="1">
                <a:latin typeface="+mn-lt"/>
                <a:cs typeface="+mn-cs"/>
              </a:rPr>
              <a:t>ключь</a:t>
            </a:r>
            <a:r>
              <a:rPr lang="ru-RU" sz="1600" dirty="0">
                <a:latin typeface="+mn-lt"/>
                <a:cs typeface="+mn-cs"/>
              </a:rPr>
              <a:t>  . Утреннюю </a:t>
            </a:r>
            <a:r>
              <a:rPr lang="ru-RU" sz="1600" dirty="0" err="1">
                <a:latin typeface="+mn-lt"/>
                <a:cs typeface="+mn-cs"/>
              </a:rPr>
              <a:t>тиш</a:t>
            </a:r>
            <a:r>
              <a:rPr lang="ru-RU" sz="1600" dirty="0">
                <a:latin typeface="+mn-lt"/>
                <a:cs typeface="+mn-cs"/>
              </a:rPr>
              <a:t> нарушала только наша речь.</a:t>
            </a:r>
          </a:p>
        </p:txBody>
      </p:sp>
      <p:sp>
        <p:nvSpPr>
          <p:cNvPr id="53251" name="WordArt 4"/>
          <p:cNvSpPr>
            <a:spLocks noChangeArrowheads="1" noChangeShapeType="1" noTextEdit="1"/>
          </p:cNvSpPr>
          <p:nvPr/>
        </p:nvSpPr>
        <p:spPr bwMode="auto">
          <a:xfrm>
            <a:off x="1619250" y="800100"/>
            <a:ext cx="56165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Домашнее задание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3252" name="Прямоугольник 10"/>
          <p:cNvSpPr>
            <a:spLocks noChangeArrowheads="1"/>
          </p:cNvSpPr>
          <p:nvPr/>
        </p:nvSpPr>
        <p:spPr bwMode="auto">
          <a:xfrm>
            <a:off x="611188" y="2852738"/>
            <a:ext cx="4356100" cy="18034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Запиши текст, вставь где нужно ь на конце существительных.</a:t>
            </a:r>
          </a:p>
          <a:p>
            <a:r>
              <a:rPr lang="ru-RU" sz="1600">
                <a:latin typeface="Calibri" pitchFamily="34" charset="0"/>
              </a:rPr>
              <a:t>В полноч(?) на манеж(?) вышел циркач(?) и его доч(?). На нем был плащ(?). У девочки на платье блестела красивая брош(?). Скрипач(?) играл марш(?). Вот морж(?) поймал мяч(?). В зале стояла тиш(?).</a:t>
            </a:r>
          </a:p>
        </p:txBody>
      </p:sp>
      <p:sp>
        <p:nvSpPr>
          <p:cNvPr id="53253" name="Прямоугольник 11"/>
          <p:cNvSpPr>
            <a:spLocks noChangeArrowheads="1"/>
          </p:cNvSpPr>
          <p:nvPr/>
        </p:nvSpPr>
        <p:spPr bwMode="auto">
          <a:xfrm>
            <a:off x="1619250" y="4941888"/>
            <a:ext cx="4235450" cy="1558925"/>
          </a:xfrm>
          <a:prstGeom prst="rect">
            <a:avLst/>
          </a:prstGeom>
          <a:solidFill>
            <a:srgbClr val="FF99CC">
              <a:alpha val="67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Подбери подходящие по смыслу слова с шипящим согласным на конце. Напиши. </a:t>
            </a:r>
          </a:p>
          <a:p>
            <a:r>
              <a:rPr lang="ru-RU" sz="1600">
                <a:latin typeface="Calibri" pitchFamily="34" charset="0"/>
              </a:rPr>
              <a:t>Устная …., мой весёлый звонкий…, летучая …, найти в лесу душистый …, вставить в замок …,чёрный …, тёмная …, ночной …,скорая … .</a:t>
            </a:r>
          </a:p>
        </p:txBody>
      </p:sp>
      <p:pic>
        <p:nvPicPr>
          <p:cNvPr id="53254" name="Picture 6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5350" y="2833688"/>
            <a:ext cx="315118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400" y="-243408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115616" y="1038793"/>
            <a:ext cx="7056784" cy="4262415"/>
          </a:xfrm>
          <a:prstGeom prst="rect">
            <a:avLst/>
          </a:prstGeom>
          <a:extLst>
            <a:ext uri="{91240B29-F687-4F45-9708-019B960494DF}"/>
          </a:extLst>
        </p:spPr>
        <p:txBody>
          <a:bodyPr wrap="none" fromWordArt="1">
            <a:prstTxWarp prst="textPlain">
              <a:avLst>
                <a:gd name="adj" fmla="val 50156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+mn-cs"/>
              </a:rPr>
              <a:t>Спасибо за урок!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+mn-cs"/>
              </a:rPr>
              <a:t>Вы </a:t>
            </a:r>
            <a:r>
              <a:rPr lang="ru-RU" sz="2800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+mn-cs"/>
              </a:rPr>
              <a:t>умнички</a:t>
            </a:r>
            <a:r>
              <a:rPr lang="ru-RU" sz="28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+mn-cs"/>
              </a:rPr>
              <a:t>!</a:t>
            </a:r>
          </a:p>
        </p:txBody>
      </p:sp>
      <p:pic>
        <p:nvPicPr>
          <p:cNvPr id="54275" name="Picture 2" descr="C:\Documents and Settings\Змей\Local Settings\Temporary Internet Files\Content.IE5\4BQ0FTRO\MC900438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3573463"/>
            <a:ext cx="186372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3" descr="C:\Documents and Settings\Змей\Local Settings\Temporary Internet Files\Content.IE5\IPXXZEOH\MC90043800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3573463"/>
            <a:ext cx="1838325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336675" y="587375"/>
            <a:ext cx="6764338" cy="754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Замени одним словом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746" y="1470497"/>
            <a:ext cx="7205313" cy="469325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Она бывает устной и письменной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Он бывает тупой и острый ( на кухне)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Верный преданный друг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Правда  лучше, чем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Вкусный, свекольный, наваристый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Чёрная птица, вестник наступающей весны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Предмет, на котором ездил Емеля  </a:t>
            </a:r>
            <a:r>
              <a:rPr lang="ru-RU" sz="2400" b="1" strike="sng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Маленький ребёнок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Добыча охотника.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Середина ночи.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Горчица оставляет во рту ….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Морской, речной бывает он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92750" y="1368425"/>
            <a:ext cx="1851025" cy="519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речь</a:t>
            </a:r>
            <a:endParaRPr lang="ru-RU" sz="9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73688" y="2924175"/>
            <a:ext cx="1851025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  <a:cs typeface="+mn-cs"/>
              </a:rPr>
              <a:t>борщ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3963" y="3308350"/>
            <a:ext cx="1851025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  <a:cs typeface="+mn-cs"/>
              </a:rPr>
              <a:t>грач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8263" y="3644900"/>
            <a:ext cx="18510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  <a:cs typeface="+mn-cs"/>
              </a:rPr>
              <a:t>печь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21075" y="4005263"/>
            <a:ext cx="1852613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  <a:cs typeface="+mn-cs"/>
              </a:rPr>
              <a:t>малыш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575" y="4365625"/>
            <a:ext cx="1852613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  <a:cs typeface="+mn-cs"/>
              </a:rPr>
              <a:t>дичь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87675" y="4724400"/>
            <a:ext cx="18526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  <a:cs typeface="+mn-cs"/>
              </a:rPr>
              <a:t>полночь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48175" y="5157788"/>
            <a:ext cx="18510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  <a:cs typeface="+mn-cs"/>
              </a:rPr>
              <a:t>горечь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8050" y="5516563"/>
            <a:ext cx="18526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  <a:cs typeface="+mn-cs"/>
              </a:rPr>
              <a:t>пляж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00525" y="2133600"/>
            <a:ext cx="1851025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  <a:cs typeface="+mn-cs"/>
              </a:rPr>
              <a:t>товарищ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95650" y="2492375"/>
            <a:ext cx="18526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  <a:cs typeface="+mn-cs"/>
              </a:rPr>
              <a:t>ложь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45150" y="1773238"/>
            <a:ext cx="18510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  <a:cs typeface="+mn-cs"/>
              </a:rPr>
              <a:t>нож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400" y="-243408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3491" name="WordArt 4"/>
          <p:cNvSpPr>
            <a:spLocks noChangeArrowheads="1" noChangeShapeType="1" noTextEdit="1"/>
          </p:cNvSpPr>
          <p:nvPr/>
        </p:nvSpPr>
        <p:spPr bwMode="auto">
          <a:xfrm>
            <a:off x="1336675" y="587375"/>
            <a:ext cx="6553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Работа в группах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3492" name="Прямоугольник 4"/>
          <p:cNvSpPr>
            <a:spLocks noChangeArrowheads="1"/>
          </p:cNvSpPr>
          <p:nvPr/>
        </p:nvSpPr>
        <p:spPr bwMode="auto">
          <a:xfrm>
            <a:off x="1336675" y="1654175"/>
            <a:ext cx="6696075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b="1">
                <a:latin typeface="Monotype Corsiva" pitchFamily="66" charset="0"/>
              </a:rPr>
              <a:t>Правила:</a:t>
            </a:r>
          </a:p>
          <a:p>
            <a:r>
              <a:rPr lang="ru-RU" sz="3200" b="1">
                <a:latin typeface="Calibri" pitchFamily="34" charset="0"/>
              </a:rPr>
              <a:t>- будьте доброжелательны по отношению друг к другу;</a:t>
            </a:r>
            <a:endParaRPr lang="ru-RU" sz="3200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до конца выслушивайте мнение каждого члена   группы;</a:t>
            </a:r>
            <a:endParaRPr lang="ru-RU" sz="3200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помогайте друг другу в работе;</a:t>
            </a:r>
            <a:endParaRPr lang="ru-RU" sz="3200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отстаивайте свою точку зрения.</a:t>
            </a:r>
            <a:endParaRPr lang="ru-RU" sz="3200">
              <a:latin typeface="Calibri" pitchFamily="34" charset="0"/>
            </a:endParaRPr>
          </a:p>
          <a:p>
            <a:pPr algn="ctr"/>
            <a:endParaRPr lang="ru-RU" sz="5400" b="1">
              <a:latin typeface="Monotype Corsiva" pitchFamily="66" charset="0"/>
            </a:endParaRPr>
          </a:p>
        </p:txBody>
      </p:sp>
      <p:pic>
        <p:nvPicPr>
          <p:cNvPr id="63493" name="Picture 2" descr="C:\Users\Public\Pictures\NVIDIA Corporation\1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1188" y="1484313"/>
            <a:ext cx="18557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15" y="14784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336675" y="511175"/>
            <a:ext cx="6553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Минутка чистописания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74675" y="3644900"/>
            <a:ext cx="856932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［Ж］［Ш］［</a:t>
            </a:r>
            <a:r>
              <a:rPr lang="ru-RU" sz="4800" b="1">
                <a:solidFill>
                  <a:srgbClr val="00B05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Ч</a:t>
            </a:r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］［</a:t>
            </a:r>
            <a:r>
              <a:rPr lang="ru-RU" sz="4800" b="1">
                <a:solidFill>
                  <a:srgbClr val="00B05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Щ</a:t>
            </a:r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］</a:t>
            </a:r>
          </a:p>
          <a:p>
            <a:pPr algn="ctr"/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74675" y="2349500"/>
            <a:ext cx="856932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Microsoft YaHei UI" pitchFamily="34" charset="-122"/>
                <a:ea typeface="Microsoft YaHei UI" pitchFamily="34" charset="-122"/>
                <a:cs typeface="Narkisim" pitchFamily="34" charset="-79"/>
              </a:rPr>
              <a:t>    Ж      Ш       Ч       Щ </a:t>
            </a:r>
          </a:p>
          <a:p>
            <a:pPr algn="ctr"/>
            <a:endParaRPr lang="ru-RU" sz="6000" b="1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Narkisim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62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20" y="-256108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684213" y="1125538"/>
            <a:ext cx="7920037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CC0000"/>
                </a:solidFill>
                <a:cs typeface="Microsoft Sans Serif" pitchFamily="34" charset="0"/>
              </a:rPr>
              <a:t>Ученье – луч света, а неученье – тьма.</a:t>
            </a:r>
          </a:p>
          <a:p>
            <a:pPr algn="ctr"/>
            <a:endParaRPr lang="ru-RU" sz="4800" b="1">
              <a:solidFill>
                <a:srgbClr val="CC0000"/>
              </a:solidFill>
              <a:cs typeface="Microsoft Sans Serif" pitchFamily="34" charset="0"/>
            </a:endParaRPr>
          </a:p>
          <a:p>
            <a:pPr algn="ctr"/>
            <a:r>
              <a:rPr lang="ru-RU" sz="4800" b="1">
                <a:solidFill>
                  <a:srgbClr val="CC0000"/>
                </a:solidFill>
                <a:cs typeface="Microsoft Sans Serif" pitchFamily="34" charset="0"/>
              </a:rPr>
              <a:t>Хорошую речь хорошо и слушать.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71775" y="127000"/>
            <a:ext cx="16748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b="1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ru-RU" sz="19900" b="1"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746500" y="115888"/>
            <a:ext cx="16748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8000" b="1">
                <a:latin typeface="Calibri" pitchFamily="34" charset="0"/>
              </a:rPr>
              <a:t> </a:t>
            </a:r>
            <a:endParaRPr lang="ru-RU" sz="199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7" descr="5-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9460" name="Picture 4" descr="5-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4763"/>
            <a:ext cx="9144001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Oval 9"/>
          <p:cNvSpPr>
            <a:spLocks noChangeArrowheads="1"/>
          </p:cNvSpPr>
          <p:nvPr/>
        </p:nvSpPr>
        <p:spPr bwMode="auto">
          <a:xfrm>
            <a:off x="179388" y="3141663"/>
            <a:ext cx="3168650" cy="1582737"/>
          </a:xfrm>
          <a:prstGeom prst="ellipse">
            <a:avLst/>
          </a:prstGeom>
          <a:ln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23850" y="3644900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Microsoft YaHei UI" pitchFamily="34" charset="-122"/>
                <a:ea typeface="Microsoft YaHei UI" pitchFamily="34" charset="-122"/>
              </a:rPr>
              <a:t>Разделительный </a:t>
            </a:r>
            <a:r>
              <a:rPr lang="ru-RU"/>
              <a:t> </a:t>
            </a:r>
          </a:p>
        </p:txBody>
      </p:sp>
      <p:sp>
        <p:nvSpPr>
          <p:cNvPr id="5128" name="Oval 12"/>
          <p:cNvSpPr>
            <a:spLocks noChangeArrowheads="1"/>
          </p:cNvSpPr>
          <p:nvPr/>
        </p:nvSpPr>
        <p:spPr bwMode="auto">
          <a:xfrm>
            <a:off x="5795963" y="3141663"/>
            <a:ext cx="3168650" cy="1582737"/>
          </a:xfrm>
          <a:prstGeom prst="ellipse">
            <a:avLst/>
          </a:prstGeom>
          <a:ln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156325" y="3357563"/>
            <a:ext cx="23034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</a:t>
            </a:r>
            <a:r>
              <a:rPr lang="ru-RU" sz="2400" b="1" i="1">
                <a:latin typeface="Microsoft YaHei UI" pitchFamily="34" charset="-122"/>
                <a:ea typeface="Microsoft YaHei UI" pitchFamily="34" charset="-122"/>
              </a:rPr>
              <a:t>Обозначает  мягкость согласного</a:t>
            </a:r>
          </a:p>
        </p:txBody>
      </p:sp>
      <p:sp>
        <p:nvSpPr>
          <p:cNvPr id="19465" name="Line 19"/>
          <p:cNvSpPr>
            <a:spLocks noChangeShapeType="1"/>
          </p:cNvSpPr>
          <p:nvPr/>
        </p:nvSpPr>
        <p:spPr bwMode="auto">
          <a:xfrm flipH="1">
            <a:off x="1835150" y="2349500"/>
            <a:ext cx="1368425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20"/>
          <p:cNvSpPr>
            <a:spLocks noChangeShapeType="1"/>
          </p:cNvSpPr>
          <p:nvPr/>
        </p:nvSpPr>
        <p:spPr bwMode="auto">
          <a:xfrm>
            <a:off x="5580063" y="2349500"/>
            <a:ext cx="1511300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539750" y="4868863"/>
            <a:ext cx="792163" cy="72072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2051050" y="4868863"/>
            <a:ext cx="792163" cy="720725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331913" y="4797425"/>
            <a:ext cx="5762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/>
              <a:t>Ь</a:t>
            </a:r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auto">
          <a:xfrm>
            <a:off x="7740650" y="4868863"/>
            <a:ext cx="792163" cy="72072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auto">
          <a:xfrm>
            <a:off x="6300788" y="4868863"/>
            <a:ext cx="792162" cy="72072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7092950" y="4797425"/>
            <a:ext cx="647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/>
              <a:t>Ь</a:t>
            </a:r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6372225" y="5734050"/>
            <a:ext cx="792163" cy="72072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7164388" y="5661025"/>
            <a:ext cx="647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/>
              <a:t>Ь</a:t>
            </a:r>
          </a:p>
        </p:txBody>
      </p:sp>
      <p:sp>
        <p:nvSpPr>
          <p:cNvPr id="5140" name="AutoShape 29"/>
          <p:cNvSpPr>
            <a:spLocks noChangeArrowheads="1"/>
          </p:cNvSpPr>
          <p:nvPr/>
        </p:nvSpPr>
        <p:spPr bwMode="auto">
          <a:xfrm>
            <a:off x="3201988" y="1196975"/>
            <a:ext cx="2376487" cy="1916113"/>
          </a:xfrm>
          <a:prstGeom prst="smileyFace">
            <a:avLst>
              <a:gd name="adj" fmla="val 465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41" name="Text Box 7"/>
          <p:cNvSpPr txBox="1">
            <a:spLocks noChangeArrowheads="1"/>
          </p:cNvSpPr>
          <p:nvPr/>
        </p:nvSpPr>
        <p:spPr bwMode="auto">
          <a:xfrm>
            <a:off x="4032250" y="1579950"/>
            <a:ext cx="1079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 b="1" i="1" dirty="0">
                <a:ln w="31550" cmpd="sng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Ь</a:t>
            </a:r>
            <a:endParaRPr lang="ru-RU" sz="7200" b="1" i="1" spc="50" dirty="0">
              <a:ln w="31550" cmpd="sng">
                <a:solidFill>
                  <a:sysClr val="windowText" lastClr="000000"/>
                </a:solidFill>
                <a:prstDash val="solid"/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19487" name="Text Box 30"/>
          <p:cNvSpPr txBox="1">
            <a:spLocks noChangeArrowheads="1"/>
          </p:cNvSpPr>
          <p:nvPr/>
        </p:nvSpPr>
        <p:spPr bwMode="auto">
          <a:xfrm>
            <a:off x="1116013" y="441325"/>
            <a:ext cx="8207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000099"/>
                </a:solidFill>
                <a:latin typeface="Microsoft YaHei UI" pitchFamily="34" charset="-122"/>
                <a:ea typeface="Microsoft YaHei UI" pitchFamily="34" charset="-122"/>
              </a:rPr>
              <a:t>Роль мягкого знака в словах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16497" y="9634"/>
            <a:ext cx="9225003" cy="70748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  <p:bldP spid="3085" grpId="0"/>
      <p:bldP spid="3095" grpId="0"/>
      <p:bldP spid="3098" grpId="0"/>
      <p:bldP spid="3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5-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0484" name="Picture 5" descr="5-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Oval 6"/>
          <p:cNvSpPr>
            <a:spLocks noChangeArrowheads="1"/>
          </p:cNvSpPr>
          <p:nvPr/>
        </p:nvSpPr>
        <p:spPr bwMode="auto">
          <a:xfrm>
            <a:off x="3348038" y="1125538"/>
            <a:ext cx="2374900" cy="2014537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4140200" y="1773238"/>
            <a:ext cx="865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i="1"/>
              <a:t>Ь</a:t>
            </a:r>
          </a:p>
        </p:txBody>
      </p:sp>
      <p:sp>
        <p:nvSpPr>
          <p:cNvPr id="20487" name="Oval 9"/>
          <p:cNvSpPr>
            <a:spLocks noChangeArrowheads="1"/>
          </p:cNvSpPr>
          <p:nvPr/>
        </p:nvSpPr>
        <p:spPr bwMode="auto">
          <a:xfrm>
            <a:off x="250825" y="3284538"/>
            <a:ext cx="3168650" cy="1582737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323850" y="378936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/>
              <a:t>Разделительный  </a:t>
            </a:r>
          </a:p>
        </p:txBody>
      </p:sp>
      <p:sp>
        <p:nvSpPr>
          <p:cNvPr id="20489" name="Oval 12"/>
          <p:cNvSpPr>
            <a:spLocks noChangeArrowheads="1"/>
          </p:cNvSpPr>
          <p:nvPr/>
        </p:nvSpPr>
        <p:spPr bwMode="auto">
          <a:xfrm>
            <a:off x="5724525" y="3429000"/>
            <a:ext cx="3168650" cy="1582738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490" name="Text Box 13"/>
          <p:cNvSpPr txBox="1">
            <a:spLocks noChangeArrowheads="1"/>
          </p:cNvSpPr>
          <p:nvPr/>
        </p:nvSpPr>
        <p:spPr bwMode="auto">
          <a:xfrm>
            <a:off x="6156325" y="3573463"/>
            <a:ext cx="2303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</a:t>
            </a:r>
            <a:r>
              <a:rPr lang="ru-RU" sz="2400" b="1" i="1"/>
              <a:t>Обозначение мягкости согласного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2987675" y="4581525"/>
            <a:ext cx="3168650" cy="1582738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140200" y="4868863"/>
            <a:ext cx="936625" cy="1098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?</a:t>
            </a:r>
          </a:p>
        </p:txBody>
      </p:sp>
      <p:sp>
        <p:nvSpPr>
          <p:cNvPr id="20493" name="Oval 18"/>
          <p:cNvSpPr>
            <a:spLocks noChangeArrowheads="1"/>
          </p:cNvSpPr>
          <p:nvPr/>
        </p:nvSpPr>
        <p:spPr bwMode="auto">
          <a:xfrm>
            <a:off x="3851275" y="17732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494" name="Oval 19"/>
          <p:cNvSpPr>
            <a:spLocks noChangeArrowheads="1"/>
          </p:cNvSpPr>
          <p:nvPr/>
        </p:nvSpPr>
        <p:spPr bwMode="auto">
          <a:xfrm>
            <a:off x="4859338" y="17732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495" name="Arc 20"/>
          <p:cNvSpPr>
            <a:spLocks/>
          </p:cNvSpPr>
          <p:nvPr/>
        </p:nvSpPr>
        <p:spPr bwMode="auto">
          <a:xfrm rot="9584749">
            <a:off x="3995738" y="2349500"/>
            <a:ext cx="974725" cy="504825"/>
          </a:xfrm>
          <a:custGeom>
            <a:avLst/>
            <a:gdLst>
              <a:gd name="T0" fmla="*/ 0 w 26087"/>
              <a:gd name="T1" fmla="*/ 2147483647 h 21600"/>
              <a:gd name="T2" fmla="*/ 2147483647 w 26087"/>
              <a:gd name="T3" fmla="*/ 2147483647 h 21600"/>
              <a:gd name="T4" fmla="*/ 2147483647 w 26087"/>
              <a:gd name="T5" fmla="*/ 2147483647 h 21600"/>
              <a:gd name="T6" fmla="*/ 0 60000 65536"/>
              <a:gd name="T7" fmla="*/ 0 60000 65536"/>
              <a:gd name="T8" fmla="*/ 0 60000 65536"/>
              <a:gd name="T9" fmla="*/ 0 w 26087"/>
              <a:gd name="T10" fmla="*/ 0 h 21600"/>
              <a:gd name="T11" fmla="*/ 26087 w 2608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087" h="21600" fill="none" extrusionOk="0">
                <a:moveTo>
                  <a:pt x="0" y="564"/>
                </a:moveTo>
                <a:cubicBezTo>
                  <a:pt x="1607" y="189"/>
                  <a:pt x="3253" y="-1"/>
                  <a:pt x="4904" y="0"/>
                </a:cubicBezTo>
                <a:cubicBezTo>
                  <a:pt x="15204" y="0"/>
                  <a:pt x="24071" y="7272"/>
                  <a:pt x="26086" y="17374"/>
                </a:cubicBezTo>
              </a:path>
              <a:path w="26087" h="21600" stroke="0" extrusionOk="0">
                <a:moveTo>
                  <a:pt x="0" y="564"/>
                </a:moveTo>
                <a:cubicBezTo>
                  <a:pt x="1607" y="189"/>
                  <a:pt x="3253" y="-1"/>
                  <a:pt x="4904" y="0"/>
                </a:cubicBezTo>
                <a:cubicBezTo>
                  <a:pt x="15204" y="0"/>
                  <a:pt x="24071" y="7272"/>
                  <a:pt x="26086" y="17374"/>
                </a:cubicBezTo>
                <a:lnTo>
                  <a:pt x="4904" y="21600"/>
                </a:lnTo>
                <a:lnTo>
                  <a:pt x="0" y="564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496" name="Text Box 21"/>
          <p:cNvSpPr txBox="1">
            <a:spLocks noChangeArrowheads="1"/>
          </p:cNvSpPr>
          <p:nvPr/>
        </p:nvSpPr>
        <p:spPr bwMode="auto">
          <a:xfrm>
            <a:off x="1438275" y="333375"/>
            <a:ext cx="7705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000099"/>
                </a:solidFill>
              </a:rPr>
              <a:t>Роль мягкого знака в словах</a:t>
            </a:r>
          </a:p>
        </p:txBody>
      </p:sp>
      <p:sp>
        <p:nvSpPr>
          <p:cNvPr id="20497" name="Line 22"/>
          <p:cNvSpPr>
            <a:spLocks noChangeShapeType="1"/>
          </p:cNvSpPr>
          <p:nvPr/>
        </p:nvSpPr>
        <p:spPr bwMode="auto">
          <a:xfrm flipH="1">
            <a:off x="2411413" y="2420938"/>
            <a:ext cx="10080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23"/>
          <p:cNvSpPr>
            <a:spLocks noChangeShapeType="1"/>
          </p:cNvSpPr>
          <p:nvPr/>
        </p:nvSpPr>
        <p:spPr bwMode="auto">
          <a:xfrm>
            <a:off x="5651500" y="2492375"/>
            <a:ext cx="1152525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24"/>
          <p:cNvSpPr>
            <a:spLocks noChangeShapeType="1"/>
          </p:cNvSpPr>
          <p:nvPr/>
        </p:nvSpPr>
        <p:spPr bwMode="auto">
          <a:xfrm>
            <a:off x="4500563" y="3141663"/>
            <a:ext cx="0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4544" y="-460266"/>
            <a:ext cx="9433144" cy="70748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/>
      <p:bldP spid="102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37" y="215450"/>
            <a:ext cx="8724439" cy="64015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39750" y="3429000"/>
            <a:ext cx="33480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6600" b="1"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076825" y="2420938"/>
            <a:ext cx="33480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6600" b="1">
              <a:latin typeface="Calibri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712075" y="6161088"/>
            <a:ext cx="36036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509" name="Rectangle 43"/>
          <p:cNvSpPr>
            <a:spLocks noGrp="1"/>
          </p:cNvSpPr>
          <p:nvPr>
            <p:ph type="ctrTitle"/>
          </p:nvPr>
        </p:nvSpPr>
        <p:spPr>
          <a:xfrm>
            <a:off x="827088" y="836613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0000"/>
                </a:solidFill>
                <a:latin typeface="Arial" charset="0"/>
              </a:rPr>
              <a:t>Девиз урока:</a:t>
            </a:r>
            <a:r>
              <a:rPr lang="ru-RU" smtClean="0">
                <a:latin typeface="Arial" charset="0"/>
              </a:rPr>
              <a:t> </a:t>
            </a:r>
          </a:p>
        </p:txBody>
      </p:sp>
      <p:sp>
        <p:nvSpPr>
          <p:cNvPr id="21510" name="Rectangle 44"/>
          <p:cNvSpPr>
            <a:spLocks noGrp="1"/>
          </p:cNvSpPr>
          <p:nvPr>
            <p:ph type="subTitle" idx="1"/>
          </p:nvPr>
        </p:nvSpPr>
        <p:spPr>
          <a:xfrm>
            <a:off x="1331913" y="2349500"/>
            <a:ext cx="6400800" cy="17526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000099"/>
                </a:solidFill>
                <a:latin typeface="Arial" charset="0"/>
              </a:rPr>
              <a:t>Просит знаний настоящих </a:t>
            </a:r>
          </a:p>
          <a:p>
            <a:pPr eaLnBrk="1" hangingPunct="1"/>
            <a:r>
              <a:rPr lang="ru-RU" sz="4800" b="1" smtClean="0">
                <a:solidFill>
                  <a:srgbClr val="000099"/>
                </a:solidFill>
                <a:latin typeface="Arial" charset="0"/>
              </a:rPr>
              <a:t>мягкий знак после шипящих.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642910" y="2071678"/>
            <a:ext cx="785818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Правописание мягкого знака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после шипящих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на конце имен существительных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pic>
        <p:nvPicPr>
          <p:cNvPr id="22531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802178">
            <a:off x="8318500" y="5357813"/>
            <a:ext cx="7286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BOOK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16863" y="6253163"/>
            <a:ext cx="1227137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QUILLPE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00" y="5541963"/>
            <a:ext cx="8699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Рисунок 10" descr="3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9063" y="4572000"/>
            <a:ext cx="1733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WordArt 4"/>
          <p:cNvSpPr>
            <a:spLocks noChangeArrowheads="1" noChangeShapeType="1" noTextEdit="1"/>
          </p:cNvSpPr>
          <p:nvPr/>
        </p:nvSpPr>
        <p:spPr bwMode="auto">
          <a:xfrm>
            <a:off x="1835150" y="981075"/>
            <a:ext cx="5472113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Тема урока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5602" name="WordArt 4"/>
          <p:cNvSpPr>
            <a:spLocks noChangeArrowheads="1" noChangeShapeType="1" noTextEdit="1"/>
          </p:cNvSpPr>
          <p:nvPr/>
        </p:nvSpPr>
        <p:spPr bwMode="auto">
          <a:xfrm>
            <a:off x="1835150" y="1004888"/>
            <a:ext cx="5472113" cy="1128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Цель: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179791"/>
            <a:ext cx="785818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0066"/>
                </a:solidFill>
                <a:latin typeface="Microsoft YaHei UI" pitchFamily="34" charset="-122"/>
                <a:ea typeface="Microsoft YaHei UI" pitchFamily="34" charset="-122"/>
                <a:cs typeface="+mn-cs"/>
              </a:rPr>
              <a:t>Научиться правильно употреблять мягкий знак </a:t>
            </a:r>
          </a:p>
          <a:p>
            <a:pPr marL="342900" indent="-342900"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0066"/>
                </a:solidFill>
                <a:latin typeface="Microsoft YaHei UI" pitchFamily="34" charset="-122"/>
                <a:ea typeface="Microsoft YaHei UI" pitchFamily="34" charset="-122"/>
                <a:cs typeface="+mn-cs"/>
              </a:rPr>
              <a:t>на конце существительных после шипящих.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332</Words>
  <Application>Microsoft Office PowerPoint</Application>
  <PresentationFormat>Экран (4:3)</PresentationFormat>
  <Paragraphs>152</Paragraphs>
  <Slides>24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Calibri</vt:lpstr>
      <vt:lpstr>Monotype Corsiva</vt:lpstr>
      <vt:lpstr>Microsoft YaHei UI</vt:lpstr>
      <vt:lpstr>Narkisim</vt:lpstr>
      <vt:lpstr>Microsoft Sans Serif</vt:lpstr>
      <vt:lpstr>MS Reference Sans Serif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Девиз урока: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User</cp:lastModifiedBy>
  <cp:revision>46</cp:revision>
  <dcterms:created xsi:type="dcterms:W3CDTF">2014-11-23T13:44:44Z</dcterms:created>
  <dcterms:modified xsi:type="dcterms:W3CDTF">2020-01-29T20:29:16Z</dcterms:modified>
</cp:coreProperties>
</file>