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9" r:id="rId4"/>
    <p:sldId id="268" r:id="rId5"/>
    <p:sldId id="269" r:id="rId6"/>
    <p:sldId id="262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BA58-1A54-4D2B-998C-5D51D79CB8E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D8E-D413-45BC-BAAC-7EC44EDCC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39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BA58-1A54-4D2B-998C-5D51D79CB8E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D8E-D413-45BC-BAAC-7EC44EDCC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50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BA58-1A54-4D2B-998C-5D51D79CB8E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D8E-D413-45BC-BAAC-7EC44EDCC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071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79BD-CFE0-49AC-ABEC-CE7AFCACF0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92BA-25BB-474A-93C7-F65C576ECE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385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79BD-CFE0-49AC-ABEC-CE7AFCACF0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92BA-25BB-474A-93C7-F65C576ECE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57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79BD-CFE0-49AC-ABEC-CE7AFCACF0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92BA-25BB-474A-93C7-F65C576ECE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658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79BD-CFE0-49AC-ABEC-CE7AFCACF0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92BA-25BB-474A-93C7-F65C576ECE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061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79BD-CFE0-49AC-ABEC-CE7AFCACF0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92BA-25BB-474A-93C7-F65C576ECE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085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79BD-CFE0-49AC-ABEC-CE7AFCACF0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92BA-25BB-474A-93C7-F65C576ECE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8102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79BD-CFE0-49AC-ABEC-CE7AFCACF0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92BA-25BB-474A-93C7-F65C576ECE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64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79BD-CFE0-49AC-ABEC-CE7AFCACF0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92BA-25BB-474A-93C7-F65C576ECE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79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BA58-1A54-4D2B-998C-5D51D79CB8E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D8E-D413-45BC-BAAC-7EC44EDCC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50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79BD-CFE0-49AC-ABEC-CE7AFCACF0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92BA-25BB-474A-93C7-F65C576ECE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896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79BD-CFE0-49AC-ABEC-CE7AFCACF0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92BA-25BB-474A-93C7-F65C576ECE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968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79BD-CFE0-49AC-ABEC-CE7AFCACF0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92BA-25BB-474A-93C7-F65C576ECE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8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BA58-1A54-4D2B-998C-5D51D79CB8E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D8E-D413-45BC-BAAC-7EC44EDCC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21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BA58-1A54-4D2B-998C-5D51D79CB8E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D8E-D413-45BC-BAAC-7EC44EDCC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50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BA58-1A54-4D2B-998C-5D51D79CB8E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D8E-D413-45BC-BAAC-7EC44EDCC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29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BA58-1A54-4D2B-998C-5D51D79CB8E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D8E-D413-45BC-BAAC-7EC44EDCC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66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BA58-1A54-4D2B-998C-5D51D79CB8E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D8E-D413-45BC-BAAC-7EC44EDCC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00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BA58-1A54-4D2B-998C-5D51D79CB8E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D8E-D413-45BC-BAAC-7EC44EDCC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98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BA58-1A54-4D2B-998C-5D51D79CB8E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D8E-D413-45BC-BAAC-7EC44EDCC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69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3BA58-1A54-4D2B-998C-5D51D79CB8E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D4D8E-D413-45BC-BAAC-7EC44EDCCD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96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479BD-CFE0-49AC-ABEC-CE7AFCACF0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E92BA-25BB-474A-93C7-F65C576ECE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59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конд 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7" b="22524"/>
          <a:stretch/>
        </p:blipFill>
        <p:spPr bwMode="auto">
          <a:xfrm>
            <a:off x="201056" y="318655"/>
            <a:ext cx="8691424" cy="486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69269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ф</a:t>
            </a:r>
            <a:r>
              <a:rPr lang="ru-RU" sz="2400" dirty="0" smtClean="0"/>
              <a:t>изическая величина, характеризующая способность диэлектриков накапливать электрический заряд.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612579" y="1988840"/>
                <a:ext cx="1368152" cy="97174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>
                          <a:latin typeface="Cambria Math"/>
                        </a:rPr>
                        <m:t>С= </m:t>
                      </m:r>
                      <m:f>
                        <m:fPr>
                          <m:ctrlPr>
                            <a:rPr lang="ru-RU" sz="28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</a:rPr>
                            <m:t>𝑼</m:t>
                          </m:r>
                        </m:num>
                        <m:den>
                          <m:r>
                            <a:rPr lang="ru-RU" sz="2800" b="1" i="1">
                              <a:latin typeface="Cambria Math"/>
                            </a:rPr>
                            <m:t>𝒒</m:t>
                          </m:r>
                        </m:den>
                      </m:f>
                    </m:oMath>
                  </m:oMathPara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2579" y="1988840"/>
                <a:ext cx="1368152" cy="9717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81797" y="1731311"/>
            <a:ext cx="1584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- - - </a:t>
            </a:r>
            <a:endParaRPr lang="ru-RU" sz="6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56792"/>
            <a:ext cx="1963737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64297" y="3738914"/>
            <a:ext cx="1296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  +  +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29532" y="3721046"/>
            <a:ext cx="1296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  +  +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590340" y="3204271"/>
                <a:ext cx="1605311" cy="91050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ru-RU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Ф= </m:t>
                          </m:r>
                          <m:f>
                            <m:fPr>
                              <m:ctrlPr>
                                <a:rPr lang="ru-RU" sz="28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1" i="1">
                                  <a:latin typeface="Cambria Math"/>
                                </a:rPr>
                                <m:t>В</m:t>
                              </m:r>
                            </m:num>
                            <m:den>
                              <m:r>
                                <a:rPr lang="en-US" sz="2800" b="1" i="1">
                                  <a:latin typeface="Cambria Math"/>
                                </a:rPr>
                                <m:t>м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340" y="3204271"/>
                <a:ext cx="1605311" cy="91050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11560" y="692695"/>
            <a:ext cx="7920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ф</a:t>
            </a:r>
            <a:r>
              <a:rPr lang="ru-RU" sz="2400" dirty="0" smtClean="0"/>
              <a:t>изическая величина, характеризующая способность проводников накапливать электрический заряд.</a:t>
            </a:r>
            <a:endParaRPr lang="ru-RU" sz="24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636975" y="1923204"/>
            <a:ext cx="3785113" cy="2562133"/>
            <a:chOff x="4608517" y="2890641"/>
            <a:chExt cx="3785113" cy="2562133"/>
          </a:xfrm>
        </p:grpSpPr>
        <p:pic>
          <p:nvPicPr>
            <p:cNvPr id="9" name="Picture 2" descr="C:\Users\User\Desktop\Рисунок2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517" y="2890641"/>
              <a:ext cx="3785113" cy="2448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4695026" y="4437111"/>
              <a:ext cx="158417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smtClean="0"/>
                <a:t>- - - </a:t>
              </a:r>
              <a:endParaRPr lang="ru-RU" sz="6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9472" y="4437110"/>
              <a:ext cx="158417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smtClean="0"/>
                <a:t>- - - </a:t>
              </a:r>
              <a:endParaRPr lang="ru-RU" sz="6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98391" y="2911883"/>
              <a:ext cx="12961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  +  +</a:t>
              </a:r>
              <a:endParaRPr lang="ru-RU" sz="3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01073" y="2911882"/>
              <a:ext cx="12961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  +  +</a:t>
              </a:r>
              <a:endParaRPr lang="ru-RU" sz="3200" dirty="0"/>
            </a:p>
          </p:txBody>
        </p:sp>
      </p:grp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578" y="1923053"/>
            <a:ext cx="1479701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950" y="3177479"/>
            <a:ext cx="182245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Стрелка вправо 11">
            <a:hlinkClick r:id="rId9" action="ppaction://hlinksldjump"/>
          </p:cNvPr>
          <p:cNvSpPr/>
          <p:nvPr/>
        </p:nvSpPr>
        <p:spPr>
          <a:xfrm>
            <a:off x="7884368" y="5805264"/>
            <a:ext cx="319395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825675" y="3064111"/>
            <a:ext cx="421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Е</a:t>
            </a:r>
            <a:endParaRPr lang="ru-RU" sz="4000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960000" y="3147339"/>
            <a:ext cx="2451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268000" y="1556792"/>
            <a:ext cx="2768396" cy="366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30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конд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7" y="84138"/>
            <a:ext cx="8682037" cy="668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16216" y="429309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постоянный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63888" y="4293096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переменный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213285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обкладка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412776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диэлектрики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3243" y="210262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076056" y="5431757"/>
                <a:ext cx="1785682" cy="116179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С= </m:t>
                      </m:r>
                      <m:f>
                        <m:fPr>
                          <m:ctrlPr>
                            <a:rPr lang="ru-RU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𝜺</m:t>
                          </m:r>
                          <m:sSub>
                            <m:sSubPr>
                              <m:ctrlPr>
                                <a:rPr lang="ru-RU" sz="28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n-US" sz="28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𝒅</m:t>
                          </m:r>
                        </m:num>
                        <m:den>
                          <m:r>
                            <a:rPr lang="ru-RU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𝑺</m:t>
                          </m:r>
                        </m:den>
                      </m:f>
                    </m:oMath>
                  </m:oMathPara>
                </a14:m>
                <a:endParaRPr lang="ru-RU" sz="2800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5431757"/>
                <a:ext cx="1785682" cy="116179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62541" y="141277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обкладки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9622" y="2115344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диэлектрик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243" y="208190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d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1880" y="429309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постоянный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88224" y="4293096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переменный</a:t>
            </a:r>
            <a:endParaRPr lang="ru-RU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076056" y="5431757"/>
                <a:ext cx="1758430" cy="115146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С= </m:t>
                      </m:r>
                      <m:f>
                        <m:fPr>
                          <m:ctrlPr>
                            <a:rPr lang="ru-RU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𝜺</m:t>
                          </m:r>
                          <m:sSub>
                            <m:sSubPr>
                              <m:ctrlPr>
                                <a:rPr lang="ru-RU" sz="28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n-US" sz="28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𝑺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ru-RU" sz="2800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5431757"/>
                <a:ext cx="1758430" cy="11514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Стрелка вправо 14">
            <a:hlinkClick r:id="rId5" action="ppaction://hlinksldjump"/>
          </p:cNvPr>
          <p:cNvSpPr/>
          <p:nvPr/>
        </p:nvSpPr>
        <p:spPr>
          <a:xfrm>
            <a:off x="7812360" y="6020081"/>
            <a:ext cx="319395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47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1"/>
      <p:bldP spid="6" grpId="0"/>
      <p:bldP spid="7" grpId="0" animBg="1"/>
      <p:bldP spid="9" grpId="0"/>
      <p:bldP spid="10" grpId="0"/>
      <p:bldP spid="11" grpId="0"/>
      <p:bldP spid="12" grpId="0"/>
      <p:bldP spid="13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>
            <a:endCxn id="11" idx="0"/>
          </p:cNvCxnSpPr>
          <p:nvPr/>
        </p:nvCxnSpPr>
        <p:spPr>
          <a:xfrm flipV="1">
            <a:off x="2627784" y="2348880"/>
            <a:ext cx="1584176" cy="15121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ый треугольник 10"/>
          <p:cNvSpPr/>
          <p:nvPr/>
        </p:nvSpPr>
        <p:spPr>
          <a:xfrm flipH="1">
            <a:off x="2627784" y="2348880"/>
            <a:ext cx="1584176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7" name="Прямая соединительная линия 16"/>
          <p:cNvCxnSpPr>
            <a:stCxn id="11" idx="0"/>
            <a:endCxn id="11" idx="2"/>
          </p:cNvCxnSpPr>
          <p:nvPr/>
        </p:nvCxnSpPr>
        <p:spPr>
          <a:xfrm>
            <a:off x="4211960" y="2348880"/>
            <a:ext cx="0" cy="1512168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" name="Группа 8"/>
          <p:cNvGrpSpPr/>
          <p:nvPr/>
        </p:nvGrpSpPr>
        <p:grpSpPr>
          <a:xfrm>
            <a:off x="2051720" y="1630901"/>
            <a:ext cx="3384376" cy="2491757"/>
            <a:chOff x="2051720" y="1630901"/>
            <a:chExt cx="3384376" cy="2491757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2627784" y="1772816"/>
              <a:ext cx="2304256" cy="2088232"/>
              <a:chOff x="2627784" y="1772816"/>
              <a:chExt cx="2304256" cy="2088232"/>
            </a:xfrm>
          </p:grpSpPr>
          <p:cxnSp>
            <p:nvCxnSpPr>
              <p:cNvPr id="5" name="Прямая со стрелкой 4"/>
              <p:cNvCxnSpPr/>
              <p:nvPr/>
            </p:nvCxnSpPr>
            <p:spPr>
              <a:xfrm flipV="1">
                <a:off x="2627784" y="1772816"/>
                <a:ext cx="0" cy="20882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 стрелкой 6"/>
              <p:cNvCxnSpPr/>
              <p:nvPr/>
            </p:nvCxnSpPr>
            <p:spPr>
              <a:xfrm>
                <a:off x="2627784" y="3861048"/>
                <a:ext cx="230425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>
              <a:off x="2051720" y="1630901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prstClr val="black"/>
                  </a:solidFill>
                </a:rPr>
                <a:t>U</a:t>
              </a:r>
              <a:endParaRPr lang="ru-RU" sz="2800" dirty="0">
                <a:solidFill>
                  <a:prstClr val="black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32040" y="3599438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</a:rPr>
                <a:t>q</a:t>
              </a:r>
              <a:endParaRPr lang="ru-RU" sz="2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3568" y="332656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заряженного конденсатора.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412265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Когда использовать каждую формулу?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827584" y="4647667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Источник тока подключен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238667" y="5201622"/>
            <a:ext cx="1368152" cy="756084"/>
            <a:chOff x="1619672" y="1304764"/>
            <a:chExt cx="1368152" cy="756084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1619672" y="1556792"/>
              <a:ext cx="5040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619672" y="1844824"/>
              <a:ext cx="5040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1871700" y="1304764"/>
              <a:ext cx="0" cy="2520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1871700" y="1844824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871700" y="1304764"/>
              <a:ext cx="82809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871700" y="2060848"/>
              <a:ext cx="82809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2692388" y="1304764"/>
              <a:ext cx="7404" cy="3240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2548372" y="1628800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2411760" y="1750237"/>
              <a:ext cx="5760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2699792" y="1750237"/>
              <a:ext cx="0" cy="310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364360" y="4674230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Источник тока отключен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5184068" y="5147616"/>
            <a:ext cx="504056" cy="756084"/>
            <a:chOff x="1619672" y="1304764"/>
            <a:chExt cx="504056" cy="756084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1619672" y="1556792"/>
              <a:ext cx="5040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1619672" y="1844824"/>
              <a:ext cx="5040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1871700" y="1304764"/>
              <a:ext cx="0" cy="2520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1871700" y="1844824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636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/>
      <p:bldP spid="12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гимнастика для глаз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775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6064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Задачки для раскачки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524" y="1190003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ru-RU" sz="2400" dirty="0" smtClean="0"/>
              <a:t>Определите энергию электрического поля конденсатора,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заряд которого равен </a:t>
            </a:r>
            <a:r>
              <a:rPr lang="en-US" sz="2400" dirty="0" smtClean="0"/>
              <a:t>2 </a:t>
            </a:r>
            <a:r>
              <a:rPr lang="ru-RU" sz="2400" dirty="0" smtClean="0"/>
              <a:t>Кл, а напряжение между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пластинами равно 4В.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2636912"/>
            <a:ext cx="8028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ru-RU" sz="2400" dirty="0" smtClean="0"/>
              <a:t>) Импульсная  лампа  фотовспышки потребляет за одну</a:t>
            </a:r>
          </a:p>
          <a:p>
            <a:r>
              <a:rPr lang="ru-RU" sz="2400" dirty="0" smtClean="0"/>
              <a:t>     вспышку 50 Дж электрической энергии. До какого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напряжения заряжают питающий  вспышку  конденсатор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емкостью 1Ф?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653136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3) </a:t>
            </a:r>
            <a:r>
              <a:rPr lang="ru-RU" sz="2400" dirty="0" smtClean="0"/>
              <a:t>Плоский  конденсатор  ёмкостью 5 Ф  получил  энергию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электрического поля 22,5 Дж.  Определите заряд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конденсатора.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9296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Площадь каждой из пластин плоского конденсатора 200 см², а расстояние между ними 1 см. Какова энергия поля, если напряжённость поля 500 </a:t>
            </a:r>
            <a:r>
              <a:rPr lang="ru-RU" sz="2400" dirty="0" err="1"/>
              <a:t>кВ</a:t>
            </a:r>
            <a:r>
              <a:rPr lang="ru-RU" sz="2400" dirty="0"/>
              <a:t>/м?</a:t>
            </a:r>
          </a:p>
        </p:txBody>
      </p:sp>
    </p:spTree>
    <p:extLst>
      <p:ext uri="{BB962C8B-B14F-4D97-AF65-F5344CB8AC3E}">
        <p14:creationId xmlns:p14="http://schemas.microsoft.com/office/powerpoint/2010/main" val="325007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207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34</cp:revision>
  <dcterms:created xsi:type="dcterms:W3CDTF">2021-04-07T15:08:44Z</dcterms:created>
  <dcterms:modified xsi:type="dcterms:W3CDTF">2021-04-12T17:13:54Z</dcterms:modified>
</cp:coreProperties>
</file>