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28"/>
  </p:notesMasterIdLst>
  <p:handoutMasterIdLst>
    <p:handoutMasterId r:id="rId29"/>
  </p:handoutMasterIdLst>
  <p:sldIdLst>
    <p:sldId id="276" r:id="rId4"/>
    <p:sldId id="306" r:id="rId5"/>
    <p:sldId id="303" r:id="rId6"/>
    <p:sldId id="307" r:id="rId7"/>
    <p:sldId id="308" r:id="rId8"/>
    <p:sldId id="277" r:id="rId9"/>
    <p:sldId id="315" r:id="rId10"/>
    <p:sldId id="309" r:id="rId11"/>
    <p:sldId id="310" r:id="rId12"/>
    <p:sldId id="312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1" r:id="rId22"/>
    <p:sldId id="300" r:id="rId23"/>
    <p:sldId id="273" r:id="rId24"/>
    <p:sldId id="313" r:id="rId25"/>
    <p:sldId id="293" r:id="rId26"/>
    <p:sldId id="296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97" d="100"/>
          <a:sy n="97" d="100"/>
        </p:scale>
        <p:origin x="786" y="78"/>
      </p:cViewPr>
      <p:guideLst>
        <p:guide orient="horz" pos="162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7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4559-B692-495C-8362-CDB26B0D7E22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C42A4-51CB-49DE-A5F7-C0FC969CE7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77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B184C-913D-43D1-BD8F-0A9FA020047B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A75B-FBEC-4946-AF66-2C7F342B7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075564-AB32-413C-9216-CDEEDAFB565B}" type="slidenum">
              <a:rPr lang="en-US" altLang="ru-RU"/>
              <a:pPr algn="r" eaLnBrk="1" hangingPunct="1">
                <a:spcBef>
                  <a:spcPct val="0"/>
                </a:spcBef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005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A75B-FBEC-4946-AF66-2C7F342B789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1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A75B-FBEC-4946-AF66-2C7F342B789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5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086AEC-0470-467F-8709-70A5A4E1E7D7}" type="slidenum">
              <a:rPr lang="en-US" altLang="ru-RU"/>
              <a:pPr algn="r" eaLnBrk="1" hangingPunct="1">
                <a:spcBef>
                  <a:spcPct val="0"/>
                </a:spcBef>
              </a:pPr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462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98212C-0B6D-43A4-8138-B12888CDF816}" type="slidenum">
              <a:rPr lang="en-US" altLang="ru-RU"/>
              <a:pPr algn="r" eaLnBrk="1" hangingPunct="1">
                <a:spcBef>
                  <a:spcPct val="0"/>
                </a:spcBef>
              </a:pPr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382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E46BEE-C5C8-40FB-A46B-356F66929511}" type="slidenum">
              <a:rPr lang="en-US" altLang="ru-RU"/>
              <a:pPr eaLnBrk="1" hangingPunct="1">
                <a:spcBef>
                  <a:spcPct val="0"/>
                </a:spcBef>
              </a:pPr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296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E3260B-0F7E-433E-BC3E-21A663B06148}" type="slidenum">
              <a:rPr lang="en-US" altLang="ru-RU"/>
              <a:pPr algn="r" eaLnBrk="1" hangingPunct="1">
                <a:spcBef>
                  <a:spcPct val="0"/>
                </a:spcBef>
              </a:pPr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895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A75B-FBEC-4946-AF66-2C7F342B789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A75B-FBEC-4946-AF66-2C7F342B789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50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A75B-FBEC-4946-AF66-2C7F342B789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39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BAF7FE-6C90-4733-8EAC-43E51FDC4A37}" type="slidenum">
              <a:rPr lang="en-US" altLang="ru-RU"/>
              <a:pPr algn="r" eaLnBrk="1" hangingPunct="1">
                <a:spcBef>
                  <a:spcPct val="0"/>
                </a:spcBef>
              </a:pPr>
              <a:t>22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47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7"/>
          <p:cNvSpPr/>
          <p:nvPr userDrawn="1"/>
        </p:nvSpPr>
        <p:spPr>
          <a:xfrm>
            <a:off x="0" y="0"/>
            <a:ext cx="9144000" cy="5157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830661 w 9144000"/>
              <a:gd name="connsiteY7" fmla="*/ 65626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576661 w 9144000"/>
              <a:gd name="connsiteY7" fmla="*/ 63213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313339" y="313339"/>
                </a:moveTo>
                <a:lnTo>
                  <a:pt x="313339" y="6562661"/>
                </a:lnTo>
                <a:lnTo>
                  <a:pt x="8576661" y="6321361"/>
                </a:lnTo>
                <a:lnTo>
                  <a:pt x="8830661" y="313339"/>
                </a:lnTo>
                <a:lnTo>
                  <a:pt x="313339" y="3133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948016"/>
            <a:ext cx="1404000" cy="202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0" y="2237288"/>
            <a:ext cx="3165461" cy="26669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8472"/>
            <a:ext cx="2895600" cy="2726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8472"/>
            <a:ext cx="2895600" cy="2726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4333EF-DBBD-4EEA-A71F-6FF5CBC8A1AA}" type="datetime1">
              <a:rPr lang="ru-RU" altLang="ru-RU"/>
              <a:pPr/>
              <a:t>18.11.2022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DDE1CE-5C58-411D-A9FE-37ACBAF99BE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505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00629" y="267875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13-8</a:t>
            </a:r>
            <a:endParaRPr lang="ru-RU" sz="3600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2857489" y="803660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13-7</a:t>
            </a:r>
            <a:endParaRPr lang="ru-RU" sz="3600" dirty="0"/>
          </a:p>
        </p:txBody>
      </p:sp>
      <p:sp>
        <p:nvSpPr>
          <p:cNvPr id="28" name="Овал 27"/>
          <p:cNvSpPr/>
          <p:nvPr userDrawn="1"/>
        </p:nvSpPr>
        <p:spPr>
          <a:xfrm>
            <a:off x="7072333" y="1500180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3+9</a:t>
            </a:r>
            <a:endParaRPr lang="ru-RU" sz="3600" dirty="0"/>
          </a:p>
        </p:txBody>
      </p:sp>
      <p:sp>
        <p:nvSpPr>
          <p:cNvPr id="29" name="Овал 28"/>
          <p:cNvSpPr/>
          <p:nvPr userDrawn="1"/>
        </p:nvSpPr>
        <p:spPr>
          <a:xfrm>
            <a:off x="7072333" y="3964791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16-7</a:t>
            </a:r>
            <a:endParaRPr lang="ru-RU" sz="3600" dirty="0"/>
          </a:p>
        </p:txBody>
      </p:sp>
      <p:sp>
        <p:nvSpPr>
          <p:cNvPr id="30" name="Овал 29"/>
          <p:cNvSpPr/>
          <p:nvPr userDrawn="1"/>
        </p:nvSpPr>
        <p:spPr>
          <a:xfrm>
            <a:off x="5072067" y="2357436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8+5</a:t>
            </a:r>
            <a:endParaRPr lang="ru-RU" sz="3600" dirty="0"/>
          </a:p>
        </p:txBody>
      </p:sp>
      <p:sp>
        <p:nvSpPr>
          <p:cNvPr id="31" name="Овал 30"/>
          <p:cNvSpPr/>
          <p:nvPr userDrawn="1"/>
        </p:nvSpPr>
        <p:spPr>
          <a:xfrm>
            <a:off x="1214415" y="4071948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8+6</a:t>
            </a:r>
            <a:endParaRPr lang="ru-RU" sz="3600" dirty="0"/>
          </a:p>
        </p:txBody>
      </p:sp>
      <p:sp>
        <p:nvSpPr>
          <p:cNvPr id="32" name="Овал 31"/>
          <p:cNvSpPr/>
          <p:nvPr userDrawn="1"/>
        </p:nvSpPr>
        <p:spPr>
          <a:xfrm>
            <a:off x="3643309" y="3536163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14-5</a:t>
            </a:r>
            <a:endParaRPr lang="ru-RU" sz="3600" dirty="0"/>
          </a:p>
        </p:txBody>
      </p:sp>
      <p:cxnSp>
        <p:nvCxnSpPr>
          <p:cNvPr id="50" name="Скругленная соединительная линия 49"/>
          <p:cNvCxnSpPr>
            <a:stCxn id="31" idx="0"/>
          </p:cNvCxnSpPr>
          <p:nvPr userDrawn="1"/>
        </p:nvCxnSpPr>
        <p:spPr>
          <a:xfrm rot="5400000" flipH="1" flipV="1">
            <a:off x="1509100" y="2080614"/>
            <a:ext cx="2625347" cy="1357323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 userDrawn="1"/>
        </p:nvCxnSpPr>
        <p:spPr>
          <a:xfrm>
            <a:off x="4000496" y="1446604"/>
            <a:ext cx="1714512" cy="910835"/>
          </a:xfrm>
          <a:prstGeom prst="curvedConnector3">
            <a:avLst>
              <a:gd name="adj1" fmla="val 95021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 userDrawn="1"/>
        </p:nvCxnSpPr>
        <p:spPr>
          <a:xfrm rot="16200000" flipV="1">
            <a:off x="5840028" y="1357305"/>
            <a:ext cx="3107553" cy="2214579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7" idx="6"/>
            <a:endCxn id="28" idx="0"/>
          </p:cNvCxnSpPr>
          <p:nvPr userDrawn="1"/>
        </p:nvCxnSpPr>
        <p:spPr>
          <a:xfrm>
            <a:off x="6858016" y="589347"/>
            <a:ext cx="1143008" cy="910835"/>
          </a:xfrm>
          <a:prstGeom prst="curvedConnector2">
            <a:avLst/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 userDrawn="1"/>
        </p:nvCxnSpPr>
        <p:spPr>
          <a:xfrm rot="5400000">
            <a:off x="4464844" y="2786064"/>
            <a:ext cx="642942" cy="857256"/>
          </a:xfrm>
          <a:prstGeom prst="curvedConnector3">
            <a:avLst>
              <a:gd name="adj1" fmla="val -1255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endCxn id="29" idx="2"/>
          </p:cNvCxnSpPr>
          <p:nvPr userDrawn="1"/>
        </p:nvCxnSpPr>
        <p:spPr>
          <a:xfrm>
            <a:off x="5500697" y="3857634"/>
            <a:ext cx="1571636" cy="428628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Солнце 109"/>
          <p:cNvSpPr/>
          <p:nvPr userDrawn="1"/>
        </p:nvSpPr>
        <p:spPr>
          <a:xfrm>
            <a:off x="357159" y="214300"/>
            <a:ext cx="2286016" cy="1339463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20</a:t>
            </a:r>
            <a:endParaRPr lang="ru-RU" sz="3600" dirty="0"/>
          </a:p>
        </p:txBody>
      </p:sp>
      <p:sp>
        <p:nvSpPr>
          <p:cNvPr id="111" name="Облако 110"/>
          <p:cNvSpPr/>
          <p:nvPr userDrawn="1"/>
        </p:nvSpPr>
        <p:spPr>
          <a:xfrm>
            <a:off x="285753" y="535767"/>
            <a:ext cx="2428860" cy="107157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4" name="Рисунок 1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2450990"/>
            <a:ext cx="1714512" cy="17584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57000"/>
          </a:xfrm>
          <a:prstGeom prst="frame">
            <a:avLst>
              <a:gd name="adj1" fmla="val 178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152368" y="121351"/>
            <a:ext cx="8820000" cy="4914000"/>
          </a:xfrm>
          <a:custGeom>
            <a:avLst/>
            <a:gdLst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689484 w 8820000"/>
              <a:gd name="connsiteY7" fmla="*/ 64214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460884 w 8820000"/>
              <a:gd name="connsiteY7" fmla="*/ 62817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000" h="6552000">
                <a:moveTo>
                  <a:pt x="0" y="0"/>
                </a:moveTo>
                <a:lnTo>
                  <a:pt x="8820000" y="0"/>
                </a:lnTo>
                <a:lnTo>
                  <a:pt x="8820000" y="6552000"/>
                </a:lnTo>
                <a:lnTo>
                  <a:pt x="0" y="6552000"/>
                </a:lnTo>
                <a:lnTo>
                  <a:pt x="0" y="0"/>
                </a:lnTo>
                <a:close/>
                <a:moveTo>
                  <a:pt x="130516" y="130516"/>
                </a:moveTo>
                <a:lnTo>
                  <a:pt x="130516" y="6421484"/>
                </a:lnTo>
                <a:lnTo>
                  <a:pt x="8460884" y="6281784"/>
                </a:lnTo>
                <a:lnTo>
                  <a:pt x="8689484" y="130516"/>
                </a:lnTo>
                <a:lnTo>
                  <a:pt x="130516" y="13051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756869"/>
            <a:ext cx="1379907" cy="1162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53076"/>
            <a:ext cx="1404000" cy="20295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8472"/>
            <a:ext cx="2895600" cy="2726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57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830661 w 9144000"/>
              <a:gd name="connsiteY7" fmla="*/ 65626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313339 w 9144000"/>
              <a:gd name="connsiteY5" fmla="*/ 313339 h 6876000"/>
              <a:gd name="connsiteX6" fmla="*/ 313339 w 9144000"/>
              <a:gd name="connsiteY6" fmla="*/ 6562661 h 6876000"/>
              <a:gd name="connsiteX7" fmla="*/ 8576661 w 9144000"/>
              <a:gd name="connsiteY7" fmla="*/ 6321361 h 6876000"/>
              <a:gd name="connsiteX8" fmla="*/ 8830661 w 9144000"/>
              <a:gd name="connsiteY8" fmla="*/ 313339 h 6876000"/>
              <a:gd name="connsiteX9" fmla="*/ 313339 w 9144000"/>
              <a:gd name="connsiteY9" fmla="*/ 313339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313339" y="313339"/>
                </a:moveTo>
                <a:lnTo>
                  <a:pt x="313339" y="6562661"/>
                </a:lnTo>
                <a:lnTo>
                  <a:pt x="8576661" y="6321361"/>
                </a:lnTo>
                <a:lnTo>
                  <a:pt x="8830661" y="313339"/>
                </a:lnTo>
                <a:lnTo>
                  <a:pt x="313339" y="3133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773298"/>
            <a:ext cx="1379907" cy="11625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948016"/>
            <a:ext cx="1404000" cy="20295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00629" y="267875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13-8</a:t>
            </a:r>
            <a:endParaRPr lang="ru-RU" sz="3600" dirty="0"/>
          </a:p>
        </p:txBody>
      </p:sp>
      <p:sp>
        <p:nvSpPr>
          <p:cNvPr id="27" name="Овал 26"/>
          <p:cNvSpPr/>
          <p:nvPr userDrawn="1"/>
        </p:nvSpPr>
        <p:spPr>
          <a:xfrm>
            <a:off x="2857489" y="803660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13-7</a:t>
            </a:r>
            <a:endParaRPr lang="ru-RU" sz="3600" dirty="0"/>
          </a:p>
        </p:txBody>
      </p:sp>
      <p:sp>
        <p:nvSpPr>
          <p:cNvPr id="28" name="Овал 27"/>
          <p:cNvSpPr/>
          <p:nvPr userDrawn="1"/>
        </p:nvSpPr>
        <p:spPr>
          <a:xfrm>
            <a:off x="7072333" y="1500180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3+9</a:t>
            </a:r>
            <a:endParaRPr lang="ru-RU" sz="3600" dirty="0"/>
          </a:p>
        </p:txBody>
      </p:sp>
      <p:sp>
        <p:nvSpPr>
          <p:cNvPr id="29" name="Овал 28"/>
          <p:cNvSpPr/>
          <p:nvPr userDrawn="1"/>
        </p:nvSpPr>
        <p:spPr>
          <a:xfrm>
            <a:off x="7072333" y="3964791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16-7</a:t>
            </a:r>
            <a:endParaRPr lang="ru-RU" sz="3600" dirty="0"/>
          </a:p>
        </p:txBody>
      </p:sp>
      <p:sp>
        <p:nvSpPr>
          <p:cNvPr id="30" name="Овал 29"/>
          <p:cNvSpPr/>
          <p:nvPr userDrawn="1"/>
        </p:nvSpPr>
        <p:spPr>
          <a:xfrm>
            <a:off x="5072067" y="2357436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8+5</a:t>
            </a:r>
            <a:endParaRPr lang="ru-RU" sz="3600" dirty="0"/>
          </a:p>
        </p:txBody>
      </p:sp>
      <p:sp>
        <p:nvSpPr>
          <p:cNvPr id="31" name="Овал 30"/>
          <p:cNvSpPr/>
          <p:nvPr userDrawn="1"/>
        </p:nvSpPr>
        <p:spPr>
          <a:xfrm>
            <a:off x="1214415" y="4071948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8+6</a:t>
            </a:r>
            <a:endParaRPr lang="ru-RU" sz="3600" dirty="0"/>
          </a:p>
        </p:txBody>
      </p:sp>
      <p:sp>
        <p:nvSpPr>
          <p:cNvPr id="32" name="Овал 31"/>
          <p:cNvSpPr/>
          <p:nvPr userDrawn="1"/>
        </p:nvSpPr>
        <p:spPr>
          <a:xfrm>
            <a:off x="3643309" y="3536163"/>
            <a:ext cx="1857388" cy="6429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14-5</a:t>
            </a:r>
            <a:endParaRPr lang="ru-RU" sz="3600" dirty="0"/>
          </a:p>
        </p:txBody>
      </p:sp>
      <p:cxnSp>
        <p:nvCxnSpPr>
          <p:cNvPr id="50" name="Скругленная соединительная линия 49"/>
          <p:cNvCxnSpPr>
            <a:stCxn id="31" idx="0"/>
          </p:cNvCxnSpPr>
          <p:nvPr userDrawn="1"/>
        </p:nvCxnSpPr>
        <p:spPr>
          <a:xfrm rot="5400000" flipH="1" flipV="1">
            <a:off x="1509100" y="2080614"/>
            <a:ext cx="2625347" cy="1357323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 userDrawn="1"/>
        </p:nvCxnSpPr>
        <p:spPr>
          <a:xfrm>
            <a:off x="4000496" y="1446604"/>
            <a:ext cx="1714512" cy="910835"/>
          </a:xfrm>
          <a:prstGeom prst="curvedConnector3">
            <a:avLst>
              <a:gd name="adj1" fmla="val 95021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/>
          <p:nvPr userDrawn="1"/>
        </p:nvCxnSpPr>
        <p:spPr>
          <a:xfrm rot="16200000" flipV="1">
            <a:off x="5840028" y="1357305"/>
            <a:ext cx="3107553" cy="2214579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17" idx="6"/>
            <a:endCxn id="28" idx="0"/>
          </p:cNvCxnSpPr>
          <p:nvPr userDrawn="1"/>
        </p:nvCxnSpPr>
        <p:spPr>
          <a:xfrm>
            <a:off x="6858016" y="589347"/>
            <a:ext cx="1143008" cy="910835"/>
          </a:xfrm>
          <a:prstGeom prst="curvedConnector2">
            <a:avLst/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 userDrawn="1"/>
        </p:nvCxnSpPr>
        <p:spPr>
          <a:xfrm rot="5400000">
            <a:off x="4464844" y="2786064"/>
            <a:ext cx="642942" cy="857256"/>
          </a:xfrm>
          <a:prstGeom prst="curvedConnector3">
            <a:avLst>
              <a:gd name="adj1" fmla="val -1255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Скругленная соединительная линия 99"/>
          <p:cNvCxnSpPr>
            <a:endCxn id="29" idx="2"/>
          </p:cNvCxnSpPr>
          <p:nvPr userDrawn="1"/>
        </p:nvCxnSpPr>
        <p:spPr>
          <a:xfrm>
            <a:off x="5500697" y="3857634"/>
            <a:ext cx="1571636" cy="428628"/>
          </a:xfrm>
          <a:prstGeom prst="curvedConnector3">
            <a:avLst>
              <a:gd name="adj1" fmla="val 50000"/>
            </a:avLst>
          </a:prstGeom>
          <a:ln w="76200">
            <a:prstDash val="lgDash"/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Солнце 109"/>
          <p:cNvSpPr/>
          <p:nvPr userDrawn="1"/>
        </p:nvSpPr>
        <p:spPr>
          <a:xfrm>
            <a:off x="357159" y="214300"/>
            <a:ext cx="2286016" cy="1339463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20</a:t>
            </a:r>
            <a:endParaRPr lang="ru-RU" sz="3600" dirty="0"/>
          </a:p>
        </p:txBody>
      </p:sp>
      <p:sp>
        <p:nvSpPr>
          <p:cNvPr id="111" name="Облако 110"/>
          <p:cNvSpPr/>
          <p:nvPr userDrawn="1"/>
        </p:nvSpPr>
        <p:spPr>
          <a:xfrm>
            <a:off x="285753" y="535767"/>
            <a:ext cx="2428860" cy="107157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124" name="Рисунок 1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2450990"/>
            <a:ext cx="1714512" cy="17584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7" y="3899992"/>
            <a:ext cx="1379907" cy="1162572"/>
          </a:xfrm>
          <a:prstGeom prst="rect">
            <a:avLst/>
          </a:prstGeom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44000" cy="5157000"/>
          </a:xfrm>
          <a:custGeom>
            <a:avLst/>
            <a:gdLst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9021195 w 9144000"/>
              <a:gd name="connsiteY7" fmla="*/ 67531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  <a:gd name="connsiteX0" fmla="*/ 0 w 9144000"/>
              <a:gd name="connsiteY0" fmla="*/ 0 h 6876000"/>
              <a:gd name="connsiteX1" fmla="*/ 9144000 w 9144000"/>
              <a:gd name="connsiteY1" fmla="*/ 0 h 6876000"/>
              <a:gd name="connsiteX2" fmla="*/ 9144000 w 9144000"/>
              <a:gd name="connsiteY2" fmla="*/ 6876000 h 6876000"/>
              <a:gd name="connsiteX3" fmla="*/ 0 w 9144000"/>
              <a:gd name="connsiteY3" fmla="*/ 6876000 h 6876000"/>
              <a:gd name="connsiteX4" fmla="*/ 0 w 9144000"/>
              <a:gd name="connsiteY4" fmla="*/ 0 h 6876000"/>
              <a:gd name="connsiteX5" fmla="*/ 122805 w 9144000"/>
              <a:gd name="connsiteY5" fmla="*/ 122805 h 6876000"/>
              <a:gd name="connsiteX6" fmla="*/ 122805 w 9144000"/>
              <a:gd name="connsiteY6" fmla="*/ 6753195 h 6876000"/>
              <a:gd name="connsiteX7" fmla="*/ 8805295 w 9144000"/>
              <a:gd name="connsiteY7" fmla="*/ 6562695 h 6876000"/>
              <a:gd name="connsiteX8" fmla="*/ 9021195 w 9144000"/>
              <a:gd name="connsiteY8" fmla="*/ 122805 h 6876000"/>
              <a:gd name="connsiteX9" fmla="*/ 122805 w 9144000"/>
              <a:gd name="connsiteY9" fmla="*/ 122805 h 68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76000">
                <a:moveTo>
                  <a:pt x="0" y="0"/>
                </a:moveTo>
                <a:lnTo>
                  <a:pt x="9144000" y="0"/>
                </a:lnTo>
                <a:lnTo>
                  <a:pt x="9144000" y="6876000"/>
                </a:lnTo>
                <a:lnTo>
                  <a:pt x="0" y="6876000"/>
                </a:lnTo>
                <a:lnTo>
                  <a:pt x="0" y="0"/>
                </a:lnTo>
                <a:close/>
                <a:moveTo>
                  <a:pt x="122805" y="122805"/>
                </a:moveTo>
                <a:lnTo>
                  <a:pt x="122805" y="6753195"/>
                </a:lnTo>
                <a:lnTo>
                  <a:pt x="8805295" y="6562695"/>
                </a:lnTo>
                <a:lnTo>
                  <a:pt x="9021195" y="122805"/>
                </a:lnTo>
                <a:lnTo>
                  <a:pt x="122805" y="12280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961088"/>
            <a:ext cx="1404000" cy="2029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 userDrawn="1"/>
        </p:nvSpPr>
        <p:spPr>
          <a:xfrm>
            <a:off x="0" y="0"/>
            <a:ext cx="9144000" cy="5157000"/>
          </a:xfrm>
          <a:prstGeom prst="frame">
            <a:avLst>
              <a:gd name="adj1" fmla="val 455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948016"/>
            <a:ext cx="1404000" cy="2029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948016"/>
            <a:ext cx="1404000" cy="2029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9862"/>
            <a:ext cx="1379907" cy="1162572"/>
          </a:xfrm>
          <a:prstGeom prst="rect">
            <a:avLst/>
          </a:prstGeom>
        </p:spPr>
      </p:pic>
      <p:sp>
        <p:nvSpPr>
          <p:cNvPr id="15" name="Рамка 10"/>
          <p:cNvSpPr/>
          <p:nvPr userDrawn="1"/>
        </p:nvSpPr>
        <p:spPr>
          <a:xfrm>
            <a:off x="288456" y="304044"/>
            <a:ext cx="8550000" cy="4563000"/>
          </a:xfrm>
          <a:custGeom>
            <a:avLst/>
            <a:gdLst>
              <a:gd name="connsiteX0" fmla="*/ 0 w 8388000"/>
              <a:gd name="connsiteY0" fmla="*/ 0 h 6084000"/>
              <a:gd name="connsiteX1" fmla="*/ 8388000 w 8388000"/>
              <a:gd name="connsiteY1" fmla="*/ 0 h 6084000"/>
              <a:gd name="connsiteX2" fmla="*/ 8388000 w 8388000"/>
              <a:gd name="connsiteY2" fmla="*/ 6084000 h 6084000"/>
              <a:gd name="connsiteX3" fmla="*/ 0 w 8388000"/>
              <a:gd name="connsiteY3" fmla="*/ 6084000 h 6084000"/>
              <a:gd name="connsiteX4" fmla="*/ 0 w 8388000"/>
              <a:gd name="connsiteY4" fmla="*/ 0 h 6084000"/>
              <a:gd name="connsiteX5" fmla="*/ 121193 w 8388000"/>
              <a:gd name="connsiteY5" fmla="*/ 121193 h 6084000"/>
              <a:gd name="connsiteX6" fmla="*/ 121193 w 8388000"/>
              <a:gd name="connsiteY6" fmla="*/ 5962807 h 6084000"/>
              <a:gd name="connsiteX7" fmla="*/ 8266807 w 8388000"/>
              <a:gd name="connsiteY7" fmla="*/ 5962807 h 6084000"/>
              <a:gd name="connsiteX8" fmla="*/ 8266807 w 8388000"/>
              <a:gd name="connsiteY8" fmla="*/ 121193 h 6084000"/>
              <a:gd name="connsiteX9" fmla="*/ 121193 w 8388000"/>
              <a:gd name="connsiteY9" fmla="*/ 121193 h 6084000"/>
              <a:gd name="connsiteX0" fmla="*/ 0 w 8388000"/>
              <a:gd name="connsiteY0" fmla="*/ 0 h 6084000"/>
              <a:gd name="connsiteX1" fmla="*/ 8388000 w 8388000"/>
              <a:gd name="connsiteY1" fmla="*/ 0 h 6084000"/>
              <a:gd name="connsiteX2" fmla="*/ 8388000 w 8388000"/>
              <a:gd name="connsiteY2" fmla="*/ 6084000 h 6084000"/>
              <a:gd name="connsiteX3" fmla="*/ 0 w 8388000"/>
              <a:gd name="connsiteY3" fmla="*/ 6084000 h 6084000"/>
              <a:gd name="connsiteX4" fmla="*/ 0 w 8388000"/>
              <a:gd name="connsiteY4" fmla="*/ 0 h 6084000"/>
              <a:gd name="connsiteX5" fmla="*/ 121193 w 8388000"/>
              <a:gd name="connsiteY5" fmla="*/ 121193 h 6084000"/>
              <a:gd name="connsiteX6" fmla="*/ 121193 w 8388000"/>
              <a:gd name="connsiteY6" fmla="*/ 5962807 h 6084000"/>
              <a:gd name="connsiteX7" fmla="*/ 8114407 w 8388000"/>
              <a:gd name="connsiteY7" fmla="*/ 5810407 h 6084000"/>
              <a:gd name="connsiteX8" fmla="*/ 8266807 w 8388000"/>
              <a:gd name="connsiteY8" fmla="*/ 121193 h 6084000"/>
              <a:gd name="connsiteX9" fmla="*/ 121193 w 8388000"/>
              <a:gd name="connsiteY9" fmla="*/ 121193 h 60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8000" h="6084000">
                <a:moveTo>
                  <a:pt x="0" y="0"/>
                </a:moveTo>
                <a:lnTo>
                  <a:pt x="8388000" y="0"/>
                </a:lnTo>
                <a:lnTo>
                  <a:pt x="8388000" y="6084000"/>
                </a:lnTo>
                <a:lnTo>
                  <a:pt x="0" y="6084000"/>
                </a:lnTo>
                <a:lnTo>
                  <a:pt x="0" y="0"/>
                </a:lnTo>
                <a:close/>
                <a:moveTo>
                  <a:pt x="121193" y="121193"/>
                </a:moveTo>
                <a:lnTo>
                  <a:pt x="121193" y="5962807"/>
                </a:lnTo>
                <a:lnTo>
                  <a:pt x="8114407" y="5810407"/>
                </a:lnTo>
                <a:lnTo>
                  <a:pt x="8266807" y="121193"/>
                </a:lnTo>
                <a:lnTo>
                  <a:pt x="121193" y="12119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5157000"/>
          </a:xfrm>
          <a:prstGeom prst="frame">
            <a:avLst>
              <a:gd name="adj1" fmla="val 178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 userDrawn="1"/>
        </p:nvSpPr>
        <p:spPr>
          <a:xfrm>
            <a:off x="152368" y="121351"/>
            <a:ext cx="8820000" cy="4914000"/>
          </a:xfrm>
          <a:custGeom>
            <a:avLst/>
            <a:gdLst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689484 w 8820000"/>
              <a:gd name="connsiteY7" fmla="*/ 64214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  <a:gd name="connsiteX0" fmla="*/ 0 w 8820000"/>
              <a:gd name="connsiteY0" fmla="*/ 0 h 6552000"/>
              <a:gd name="connsiteX1" fmla="*/ 8820000 w 8820000"/>
              <a:gd name="connsiteY1" fmla="*/ 0 h 6552000"/>
              <a:gd name="connsiteX2" fmla="*/ 8820000 w 8820000"/>
              <a:gd name="connsiteY2" fmla="*/ 6552000 h 6552000"/>
              <a:gd name="connsiteX3" fmla="*/ 0 w 8820000"/>
              <a:gd name="connsiteY3" fmla="*/ 6552000 h 6552000"/>
              <a:gd name="connsiteX4" fmla="*/ 0 w 8820000"/>
              <a:gd name="connsiteY4" fmla="*/ 0 h 6552000"/>
              <a:gd name="connsiteX5" fmla="*/ 130516 w 8820000"/>
              <a:gd name="connsiteY5" fmla="*/ 130516 h 6552000"/>
              <a:gd name="connsiteX6" fmla="*/ 130516 w 8820000"/>
              <a:gd name="connsiteY6" fmla="*/ 6421484 h 6552000"/>
              <a:gd name="connsiteX7" fmla="*/ 8308484 w 8820000"/>
              <a:gd name="connsiteY7" fmla="*/ 6091284 h 6552000"/>
              <a:gd name="connsiteX8" fmla="*/ 8689484 w 8820000"/>
              <a:gd name="connsiteY8" fmla="*/ 130516 h 6552000"/>
              <a:gd name="connsiteX9" fmla="*/ 130516 w 8820000"/>
              <a:gd name="connsiteY9" fmla="*/ 130516 h 65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0000" h="6552000">
                <a:moveTo>
                  <a:pt x="0" y="0"/>
                </a:moveTo>
                <a:lnTo>
                  <a:pt x="8820000" y="0"/>
                </a:lnTo>
                <a:lnTo>
                  <a:pt x="8820000" y="6552000"/>
                </a:lnTo>
                <a:lnTo>
                  <a:pt x="0" y="6552000"/>
                </a:lnTo>
                <a:lnTo>
                  <a:pt x="0" y="0"/>
                </a:lnTo>
                <a:close/>
                <a:moveTo>
                  <a:pt x="130516" y="130516"/>
                </a:moveTo>
                <a:lnTo>
                  <a:pt x="130516" y="6421484"/>
                </a:lnTo>
                <a:lnTo>
                  <a:pt x="8308484" y="6091284"/>
                </a:lnTo>
                <a:lnTo>
                  <a:pt x="8689484" y="130516"/>
                </a:lnTo>
                <a:lnTo>
                  <a:pt x="130516" y="13051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85998"/>
            <a:ext cx="1404000" cy="202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785443"/>
            <a:ext cx="1379907" cy="11625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8472"/>
            <a:ext cx="2895600" cy="2726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047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1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8472"/>
            <a:ext cx="2895600" cy="2726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8472"/>
            <a:ext cx="2895600" cy="2726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b="1" kern="1200" cap="none" spc="0">
          <a:ln w="9525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b="1" kern="1200" cap="none" spc="0">
          <a:ln w="11430">
            <a:solidFill>
              <a:schemeClr val="accent6">
                <a:lumMod val="50000"/>
              </a:schemeClr>
            </a:solidFill>
          </a:ln>
          <a:blipFill>
            <a:blip r:embed="rId15"/>
            <a:tile tx="0" ty="0" sx="100000" sy="100000" flip="none" algn="tl"/>
          </a:blip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323528" y="267494"/>
            <a:ext cx="8351837" cy="1584325"/>
          </a:xfrm>
          <a:prstGeom prst="roundRect">
            <a:avLst>
              <a:gd name="adj" fmla="val 11921"/>
            </a:avLst>
          </a:prstGeom>
          <a:solidFill>
            <a:schemeClr val="bg1">
              <a:lumMod val="95000"/>
            </a:schemeClr>
          </a:soli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ГОСУДАРСТВЕННАЯ ИТОГОВАЯ АТТЕСТАЦИЯ </a:t>
            </a:r>
            <a:r>
              <a:rPr lang="ru-RU" altLang="ru-RU" sz="2400" b="1" dirty="0" smtClean="0"/>
              <a:t>2023: </a:t>
            </a:r>
            <a:endParaRPr lang="ru-RU" altLang="ru-RU" sz="2400" b="1" dirty="0"/>
          </a:p>
          <a:p>
            <a:pPr algn="ctr" eaLnBrk="1" hangingPunct="1"/>
            <a:r>
              <a:rPr lang="ru-RU" altLang="ru-RU" sz="2400" b="1" dirty="0"/>
              <a:t>ОСОБЕННОСТИ ПОДГОТОВКИ И ПРОВЕДЕНИЯ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3600" dirty="0">
                <a:solidFill>
                  <a:srgbClr val="002060"/>
                </a:solidFill>
              </a:rPr>
              <a:t>Расписание </a:t>
            </a:r>
            <a:r>
              <a:rPr lang="ru-RU" altLang="ru-RU" sz="3600" dirty="0" smtClean="0">
                <a:solidFill>
                  <a:srgbClr val="002060"/>
                </a:solidFill>
              </a:rPr>
              <a:t>ОГЭ </a:t>
            </a:r>
            <a:r>
              <a:rPr lang="ru-RU" altLang="ru-RU" sz="3600" dirty="0">
                <a:solidFill>
                  <a:srgbClr val="002060"/>
                </a:solidFill>
              </a:rPr>
              <a:t>устанавливается </a:t>
            </a:r>
          </a:p>
          <a:p>
            <a:pPr marL="0" indent="0" algn="ctr">
              <a:buNone/>
            </a:pPr>
            <a:r>
              <a:rPr lang="ru-RU" altLang="ru-RU" sz="3600" dirty="0">
                <a:solidFill>
                  <a:srgbClr val="C00000"/>
                </a:solidFill>
              </a:rPr>
              <a:t>на федеральном уровне </a:t>
            </a:r>
          </a:p>
          <a:p>
            <a:pPr marL="0" indent="0" algn="ctr">
              <a:buNone/>
            </a:pPr>
            <a:r>
              <a:rPr lang="ru-RU" altLang="ru-RU" sz="3600" dirty="0" err="1">
                <a:solidFill>
                  <a:srgbClr val="002060"/>
                </a:solidFill>
              </a:rPr>
              <a:t>Рособрнадзором</a:t>
            </a:r>
            <a:endParaRPr lang="ru-RU" alt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6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ОГЭ по всем учебным предметам начинается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местному времени. 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день экзамена участник ОГЭ прибывает в ППЭ не позднее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9.15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местному времени.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Допуск в ППЭ осуществляется при наличии у участников документов, удостоверяющих личность, и при наличии их в списках распределения в данный ППЭ.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34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участник ОГЭ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опоздал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экзамен, он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сдаче ОГЭ в установленном порядке, при этом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окончания экзамена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продлевается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повторный общий инструктаж не проводится.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Организаторы предоставляют необходимую информацию для заполнения полей бланков ОГЭ.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Повторно к участию в ОГЭ по данному учебному предмету в дополнительные сроки указанный участник может быть допущен только по решению председателя ГЭК.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6"/>
            <a:ext cx="8501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ЗАПРЕЩЕНО!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24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день проведения экзамена (в период с момента входа в ППЭ и до окончания экзамена) участникам запрещается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аудитории письменные заметки и иные средства хранения и передачи информации. Из ППЭ запрещается выносить экзаменационные материалы, в том числе КИМ и черновики на бумажном или электронном носителях, фотографировать экзаменационные материалы.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6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только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вещи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ручка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чернилами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средства обучения и воспитания.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необходимости).</a:t>
            </a:r>
          </a:p>
          <a:p>
            <a:pPr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вещи участники ОГЭ обязаны оставить в специально разрешенном месте для хранения личных вещей до входа в ППЭ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7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ОГЭ занимают рабочие места в аудитории в соответствие со списками распределения. Изменение рабочего места запрещено.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экзамена запрещено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выходе из аудитории во время экзамена участник ОГЭ должен оставить экзаменационные материалы, черновики и письменные принадлежности на рабочем столе.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6"/>
            <a:ext cx="8501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24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ОГЭ,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допустившие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нарушение указанных требований или нарушения Порядка проведения государственной итоговой аттестации, удаляются с экзамена.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факт нарушения подтверждается, председатель ГЭК принимает нарушение об аннулировании результатов участника ОГЭ по соответствующему учебному предмету.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7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МОЖНО ПОЛЬЗОВАТЬСЯ НА ЭКЗАМЕНЕ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23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 орфографические словари.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пользоваться линейкой.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которые можно использовать во время экзамена, выдаются каждому участнику ОГЭ вместе с текстом его экзаменационной работы.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6"/>
            <a:ext cx="8072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пользоваться линейкой, карандашом и непрограммируемым калькулятором.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Разрешено использование непрограммируемого калькулятора, линейки и географических атласов для 7, 8 и 9 классов.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6"/>
            <a:ext cx="82153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пользоваться непрограммируемым калькулятором.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Непрограммируемый калькулятор – это калькулятор, который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обеспечивать арифметические вычисления (сложение, вычитание, умножение, деление, извлечение корня) и вычисление тригонометрических функций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arcsin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arcos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arctg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не должен предоставлять возможность сохранения в своей памяти баз данных экзаменационных заданий и их решений, а также любой другой информации, знание которой прямо или косвенно проверяется на экзамене.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Калькулятор не должен предоставлять экзаменующемуся возможности получения извне информации во время сдачи экзамена. Коммуникационные возможности калькулятора не должны допускать беспроводного обмена информацией с любыми внешними источниками.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Лабораторное оборудование, необходимое для выполнения части заданий,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предоставлятся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участникам ОГЭ в пункте проведения экзамена.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АПЕЛЛЯЦИЯ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0048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 ОГЭ имеет право подать апелляцию о нарушении установленного Порядка проведения ГИА и (или) о несогласии с выставленными баллами.</a:t>
            </a:r>
          </a:p>
          <a:p>
            <a:pPr marL="85725" indent="-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рассматривается апелляция по вопросам содержания и структуры заданий по учебным предметам, по вопросам, связанным с оцениваем результатов выполнения заданий с кратким ответом, неправильным оформлением работы.</a:t>
            </a:r>
          </a:p>
          <a:p>
            <a:pPr marL="85725" indent="-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Апелляцию о нарушении Порядка участник ОГЭ подает в день проведения экзамена члену ГЭК, не покидая ППЭ.</a:t>
            </a:r>
          </a:p>
          <a:p>
            <a:pPr marL="85725" indent="-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Апелляция о несогласии с выставленными баллами подается в течение двух рабочих дней после официального объявления результатов экзамена в конфликтную комиссию или в образовательную организацию ,в которой они были допущены. </a:t>
            </a:r>
          </a:p>
          <a:p>
            <a:pPr marL="85725" indent="-1111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ОГЭ заблаговременно информируются о времени ,месте и порядке рассмотрения апелляций. Обучающийся и (или) его родители (законные представители) при желании присутствуют при рассмотрении апелляции.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7763" y="0"/>
            <a:ext cx="6858000" cy="388144"/>
          </a:xfrm>
        </p:spPr>
        <p:txBody>
          <a:bodyPr/>
          <a:lstStyle/>
          <a:p>
            <a:pPr algn="ctr" eaLnBrk="1" hangingPunct="1"/>
            <a:r>
              <a:rPr lang="ru-RU" altLang="ru-RU" sz="3600" dirty="0">
                <a:solidFill>
                  <a:schemeClr val="tx1"/>
                </a:solidFill>
              </a:rPr>
              <a:t>Основные понятия</a:t>
            </a:r>
            <a:endParaRPr lang="en-US" altLang="ru-RU" sz="3600" dirty="0">
              <a:solidFill>
                <a:schemeClr val="tx1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ltGray">
          <a:xfrm>
            <a:off x="4566047" y="957263"/>
            <a:ext cx="3318272" cy="2899172"/>
          </a:xfrm>
          <a:prstGeom prst="roundRect">
            <a:avLst>
              <a:gd name="adj" fmla="val 4134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1350">
              <a:latin typeface="Arial" charset="0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818085" y="844154"/>
            <a:ext cx="5778103" cy="33085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государственная итоговая аттестация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основной государственный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</a:p>
          <a:p>
            <a:pPr>
              <a:lnSpc>
                <a:spcPct val="95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государственный выпускной экзамен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ГЭК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государственная экзаменационная комиссия</a:t>
            </a:r>
          </a:p>
          <a:p>
            <a:pPr>
              <a:lnSpc>
                <a:spcPct val="95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пункт проведения экзаменов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контрольные измерительные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9168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8"/>
            <a:ext cx="8572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 smtClean="0"/>
              <a:t>Официальные интернет- ресурсы информационной поддержки</a:t>
            </a:r>
            <a:r>
              <a:rPr lang="ru-RU" b="1" dirty="0" smtClean="0"/>
              <a:t>: </a:t>
            </a:r>
          </a:p>
          <a:p>
            <a:r>
              <a:rPr lang="ru-RU" b="1" dirty="0" smtClean="0"/>
              <a:t>ОФИЦИАЛЬНЫЙ ИНФОРМАЦИОННЫЙ ГОСУДАРСТВЕННОЙ ИТОГОВОЙ АТТЕСТАЦИИ: </a:t>
            </a:r>
          </a:p>
          <a:p>
            <a:endParaRPr lang="ru-RU" b="1" dirty="0"/>
          </a:p>
          <a:p>
            <a:r>
              <a:rPr lang="ru-RU" b="1" dirty="0" smtClean="0"/>
              <a:t>http://www.gia.edu.ru/ Федеральный институт педагогических измерений (ФИПИ): </a:t>
            </a:r>
          </a:p>
          <a:p>
            <a:endParaRPr lang="ru-RU" b="1" dirty="0"/>
          </a:p>
          <a:p>
            <a:r>
              <a:rPr lang="ru-RU" b="1" dirty="0" smtClean="0"/>
              <a:t>http://www.fipi.ru Федеральный центр тестирования (ФЦТ): http://www.rustest.ru 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vetlana\YandexDisk\Скриншоты\2016-09-06_21-07-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715436" cy="4929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92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6319" y="300992"/>
            <a:ext cx="6858000" cy="388144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подготовки к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ltGray">
          <a:xfrm>
            <a:off x="4566047" y="957263"/>
            <a:ext cx="3318272" cy="2899172"/>
          </a:xfrm>
          <a:prstGeom prst="roundRect">
            <a:avLst>
              <a:gd name="adj" fmla="val 4134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1350">
              <a:latin typeface="Arial" charset="0"/>
            </a:endParaRPr>
          </a:p>
        </p:txBody>
      </p:sp>
      <p:sp>
        <p:nvSpPr>
          <p:cNvPr id="109575" name="TextBox 4"/>
          <p:cNvSpPr txBox="1">
            <a:spLocks noChangeArrowheads="1"/>
          </p:cNvSpPr>
          <p:nvPr/>
        </p:nvSpPr>
        <p:spPr bwMode="auto">
          <a:xfrm>
            <a:off x="1368028" y="1059582"/>
            <a:ext cx="6396038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на уроках;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во внеурочное время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(консультации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eaLnBrk="1" hangingPunct="1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Участие в пробных экзаменах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январе, апреле.</a:t>
            </a:r>
          </a:p>
          <a:p>
            <a:pPr eaLnBrk="1" hangingPunct="1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350" dirty="0"/>
          </a:p>
          <a:p>
            <a:pPr eaLnBrk="1" hangingPunct="1"/>
            <a:endParaRPr lang="ru-RU" altLang="ru-RU" sz="1350" dirty="0"/>
          </a:p>
        </p:txBody>
      </p:sp>
    </p:spTree>
    <p:extLst>
      <p:ext uri="{BB962C8B-B14F-4D97-AF65-F5344CB8AC3E}">
        <p14:creationId xmlns:p14="http://schemas.microsoft.com/office/powerpoint/2010/main" val="996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7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Чтобы получить аттестат 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2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снованием для получения аттестата об основном общем образовании является успешное прохождение ГИА-9 по русскому языку, математике и по двум предметам по выбору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8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Итоговые отметки за 9 класс </a:t>
            </a:r>
          </a:p>
          <a:p>
            <a:r>
              <a:rPr lang="ru-RU" b="1" dirty="0" smtClean="0"/>
              <a:t>по четырем предметам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определяются как среднее арифметическое годовой и экзаменационной отметок выпускника и выставляются в аттестат целыми числами в соответствии с правилами математического округления </a:t>
            </a:r>
          </a:p>
          <a:p>
            <a:endParaRPr lang="ru-RU" dirty="0" smtClean="0"/>
          </a:p>
          <a:p>
            <a:r>
              <a:rPr lang="ru-RU" b="1" dirty="0" smtClean="0"/>
              <a:t>( годовая 5 + экзамен 3 = 8 (8:2=4) = 4)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( годовая 4 + экзамен 5 = 9 (9:2=4,5) = 5)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6"/>
            <a:ext cx="8572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Советы психолога выпускникам и родителям </a:t>
            </a:r>
          </a:p>
          <a:p>
            <a:r>
              <a:rPr lang="ru-RU" b="1" dirty="0" smtClean="0"/>
              <a:t>ОГЭ – лишь одно из жизненных испытаний, многие из которых еще предстоит пройти. Не придавайте событию слишком высокую важность, чтобы не увеличивать волнение. </a:t>
            </a:r>
          </a:p>
          <a:p>
            <a:r>
              <a:rPr lang="ru-RU" b="1" dirty="0" smtClean="0"/>
              <a:t>При правильном подходе экзамены могут служить средством самоутверждения и повышением личностной самооценки.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8599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Советы родителям </a:t>
            </a:r>
          </a:p>
          <a:p>
            <a:r>
              <a:rPr lang="ru-RU" b="1" dirty="0" smtClean="0"/>
              <a:t>Именно Ваша поддержка нужна выпускнику, прежде всего. </a:t>
            </a:r>
          </a:p>
          <a:p>
            <a:r>
              <a:rPr lang="ru-RU" b="1" dirty="0" smtClean="0"/>
              <a:t>Зачастую родители переживают ответственные моменты в жизни своих детей гораздо острее, чем свои. Но взрослому человеку гораздо легче справиться с собственным волнением, взяв себя в руки.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7155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РФ» (ст.59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189/1513 от 07.11.2018 «Об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распоряжения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единого расписания, об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установлении минимального балла по предмету и продолжительности экзаменов.</a:t>
            </a:r>
          </a:p>
          <a:p>
            <a:pPr algn="ctr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95486"/>
            <a:ext cx="602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42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7763" y="0"/>
            <a:ext cx="6858000" cy="388144"/>
          </a:xfrm>
        </p:spPr>
        <p:txBody>
          <a:bodyPr/>
          <a:lstStyle/>
          <a:p>
            <a:pPr algn="ctr" eaLnBrk="1" hangingPunct="1"/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государственной итоговой аттестации</a:t>
            </a:r>
            <a:endParaRPr lang="en-US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ltGray">
          <a:xfrm>
            <a:off x="4566047" y="957263"/>
            <a:ext cx="3318272" cy="2899172"/>
          </a:xfrm>
          <a:prstGeom prst="roundRect">
            <a:avLst>
              <a:gd name="adj" fmla="val 4134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1350"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9552" y="2325223"/>
            <a:ext cx="75606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dirty="0"/>
              <a:t>К ГИА допускаются обучающиеся, не имеющие академической задолженности и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000" b="1" dirty="0" smtClean="0"/>
              <a:t>отсутствие </a:t>
            </a:r>
            <a:r>
              <a:rPr lang="ru-RU" altLang="ru-RU" sz="2000" b="1" dirty="0"/>
              <a:t>задолженности по итоговому собеседованию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79512" y="1222928"/>
            <a:ext cx="7701561" cy="86439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b="1" i="1" u="sng" dirty="0"/>
              <a:t>ГИА</a:t>
            </a:r>
            <a:r>
              <a:rPr lang="ru-RU" altLang="ru-RU" b="1" i="1" dirty="0"/>
              <a:t>, завершающая освоение имеющих государственную аккредитацию основных образовательных программ </a:t>
            </a:r>
            <a:r>
              <a:rPr lang="ru-RU" altLang="ru-RU" b="1" i="1" dirty="0" smtClean="0"/>
              <a:t>основного общего </a:t>
            </a:r>
            <a:r>
              <a:rPr lang="ru-RU" altLang="ru-RU" b="1" i="1" dirty="0"/>
              <a:t>образования, </a:t>
            </a:r>
            <a:r>
              <a:rPr lang="ru-RU" altLang="ru-RU" b="1" i="1" u="sng" dirty="0"/>
              <a:t>является обязательной</a:t>
            </a:r>
            <a:r>
              <a:rPr lang="ru-RU" alt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7763" y="0"/>
            <a:ext cx="6858000" cy="388144"/>
          </a:xfrm>
        </p:spPr>
        <p:txBody>
          <a:bodyPr/>
          <a:lstStyle/>
          <a:p>
            <a:pPr algn="ctr" eaLnBrk="1" hangingPunct="1"/>
            <a:r>
              <a:rPr lang="ru-RU" altLang="ru-RU" sz="2400" dirty="0" smtClean="0">
                <a:solidFill>
                  <a:schemeClr val="tx1"/>
                </a:solidFill>
              </a:rPr>
              <a:t>Итоговое собеседование</a:t>
            </a:r>
            <a:endParaRPr lang="en-US" altLang="ru-RU" sz="2400" dirty="0">
              <a:solidFill>
                <a:schemeClr val="tx1"/>
              </a:solidFill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ltGray">
          <a:xfrm>
            <a:off x="4566047" y="957263"/>
            <a:ext cx="3318272" cy="2899172"/>
          </a:xfrm>
          <a:prstGeom prst="roundRect">
            <a:avLst>
              <a:gd name="adj" fmla="val 4134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1350">
              <a:latin typeface="Arial" charset="0"/>
            </a:endParaRPr>
          </a:p>
        </p:txBody>
      </p:sp>
      <p:pic>
        <p:nvPicPr>
          <p:cNvPr id="95240" name="Picture 8" descr="Новый рисунок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5004"/>
            <a:ext cx="6669359" cy="464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Новый рисунок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3478"/>
            <a:ext cx="4407608" cy="482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7668518" cy="4917281"/>
          </a:xfrm>
        </p:spPr>
        <p:txBody>
          <a:bodyPr/>
          <a:lstStyle/>
          <a:p>
            <a:pPr marL="0" indent="0">
              <a:buNone/>
              <a:defRPr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день проведения итогового собеседования </a:t>
            </a:r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итогового собеседования по системе «зачет»/«незачет».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получивших «незачет», пропустивших или не завершивших итоговое собеседование по уважительным причинам, будут предусмотрены дополнительные сроки сдачи: 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отсутствия девятиклассника на собеседовании – по механизму ОГЭ (на уровне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предоставлением справок в день проведения собеседования). </a:t>
            </a:r>
          </a:p>
          <a:p>
            <a:pPr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763" y="0"/>
            <a:ext cx="6858000" cy="388144"/>
          </a:xfrm>
        </p:spPr>
        <p:txBody>
          <a:bodyPr/>
          <a:lstStyle/>
          <a:p>
            <a:pPr algn="ctr" eaLnBrk="1" hangingPunct="1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государственной итоговой аттестации -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ltGray">
          <a:xfrm>
            <a:off x="4566047" y="957263"/>
            <a:ext cx="3318272" cy="2899172"/>
          </a:xfrm>
          <a:prstGeom prst="roundRect">
            <a:avLst>
              <a:gd name="adj" fmla="val 4134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1350"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47763" y="897731"/>
            <a:ext cx="7240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v"/>
              <a:defRPr/>
            </a:pPr>
            <a:r>
              <a:rPr lang="ru-RU" dirty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подачи заявлений на участие в ГИА определён до </a:t>
            </a:r>
          </a:p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1 марта </a:t>
            </a:r>
            <a:r>
              <a:rPr lang="ru-RU" u="sng" dirty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</a:t>
            </a:r>
            <a:r>
              <a:rPr lang="ru-RU" dirty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 категорий участников</a:t>
            </a:r>
            <a:endParaRPr lang="ru-RU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495" y="1521348"/>
            <a:ext cx="68948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600" dirty="0"/>
              <a:t>Кол-во  обязательных предметов для сдачи ГИА –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4</a:t>
            </a:r>
            <a:r>
              <a:rPr lang="ru-RU" altLang="ru-RU" sz="1600" dirty="0" smtClean="0"/>
              <a:t>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600" dirty="0" smtClean="0"/>
              <a:t>русский </a:t>
            </a:r>
            <a:r>
              <a:rPr lang="ru-RU" altLang="ru-RU" sz="1600" dirty="0"/>
              <a:t>язык, математика,                    </a:t>
            </a:r>
            <a:endParaRPr lang="ru-RU" altLang="ru-RU" sz="1600" dirty="0" smtClean="0"/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1600" dirty="0" smtClean="0"/>
              <a:t> </a:t>
            </a:r>
            <a:r>
              <a:rPr lang="ru-RU" altLang="ru-RU" sz="1600" dirty="0"/>
              <a:t>2 предмета по выбору (литература, иностранный язык, информатика, история, обществознание, география, физика, химия, биология)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4066309"/>
            <a:ext cx="684071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1350" u="sng" dirty="0"/>
              <a:t>Места для личных вещей </a:t>
            </a:r>
            <a:r>
              <a:rPr lang="ru-RU" altLang="ru-RU" sz="1350" dirty="0"/>
              <a:t>участников ГИА организуются </a:t>
            </a:r>
            <a:r>
              <a:rPr lang="ru-RU" altLang="ru-RU" sz="1350" b="1" dirty="0"/>
              <a:t>до входа в ППЭ;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ru-RU" altLang="ru-RU" sz="1350" dirty="0"/>
              <a:t>Для участников с ОВЗ создаются особые условия,</a:t>
            </a:r>
            <a:r>
              <a:rPr lang="ru-RU" altLang="ru-RU" sz="1350" b="1" dirty="0"/>
              <a:t> в соответствии с рекомендациями ПМПК</a:t>
            </a:r>
          </a:p>
        </p:txBody>
      </p:sp>
      <p:sp>
        <p:nvSpPr>
          <p:cNvPr id="2" name="TextBox 6"/>
          <p:cNvSpPr txBox="1"/>
          <p:nvPr/>
        </p:nvSpPr>
        <p:spPr>
          <a:xfrm>
            <a:off x="1194254" y="2786368"/>
            <a:ext cx="7038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dirty="0"/>
              <a:t>Кол-во  обязательных предметов для сдачи ГИА </a:t>
            </a:r>
            <a:r>
              <a:rPr lang="ru-RU" altLang="ru-RU" b="1" dirty="0"/>
              <a:t>для лиц с ОВЗ</a:t>
            </a:r>
            <a:r>
              <a:rPr lang="ru-RU" altLang="ru-RU" dirty="0"/>
              <a:t> – </a:t>
            </a:r>
            <a:r>
              <a:rPr lang="ru-RU" altLang="ru-RU" b="1" dirty="0">
                <a:solidFill>
                  <a:srgbClr val="C00000"/>
                </a:solidFill>
              </a:rPr>
              <a:t>2 </a:t>
            </a:r>
            <a:r>
              <a:rPr lang="ru-RU" altLang="ru-RU" dirty="0"/>
              <a:t> (русский язык и математика). Другие предметы сдаются по желанию.</a:t>
            </a:r>
          </a:p>
        </p:txBody>
      </p:sp>
    </p:spTree>
    <p:extLst>
      <p:ext uri="{BB962C8B-B14F-4D97-AF65-F5344CB8AC3E}">
        <p14:creationId xmlns:p14="http://schemas.microsoft.com/office/powerpoint/2010/main" val="37329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7763" y="0"/>
            <a:ext cx="6858000" cy="388144"/>
          </a:xfrm>
        </p:spPr>
        <p:txBody>
          <a:bodyPr/>
          <a:lstStyle/>
          <a:p>
            <a:pPr algn="ctr" eaLnBrk="1" hangingPunct="1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государственной итоговой аттестации </a:t>
            </a:r>
            <a:endPara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ltGray">
          <a:xfrm>
            <a:off x="4566047" y="957263"/>
            <a:ext cx="3318272" cy="2899172"/>
          </a:xfrm>
          <a:prstGeom prst="roundRect">
            <a:avLst>
              <a:gd name="adj" fmla="val 4134"/>
            </a:avLst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 sz="1350">
              <a:latin typeface="Arial" charset="0"/>
            </a:endParaRPr>
          </a:p>
        </p:txBody>
      </p:sp>
      <p:sp>
        <p:nvSpPr>
          <p:cNvPr id="57348" name="TextBox 1"/>
          <p:cNvSpPr txBox="1">
            <a:spLocks noChangeArrowheads="1"/>
          </p:cNvSpPr>
          <p:nvPr/>
        </p:nvSpPr>
        <p:spPr bwMode="auto">
          <a:xfrm>
            <a:off x="1601391" y="357187"/>
            <a:ext cx="59947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50" u="sng"/>
              <a:t>Повторное прохождение ГИА выпускниками </a:t>
            </a:r>
            <a:r>
              <a:rPr lang="ru-RU" altLang="ru-RU" sz="1350" b="1" u="sng"/>
              <a:t>9 классов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456" y="634604"/>
            <a:ext cx="6340079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50" dirty="0">
                <a:latin typeface="Arial" charset="0"/>
                <a:cs typeface="Arial" charset="0"/>
              </a:rPr>
              <a:t>Повторно к сдаче ГИА </a:t>
            </a:r>
            <a:r>
              <a:rPr lang="ru-RU" sz="1350" b="1" dirty="0">
                <a:latin typeface="Arial" charset="0"/>
                <a:cs typeface="Arial" charset="0"/>
              </a:rPr>
              <a:t>по решению ГЭК </a:t>
            </a:r>
            <a:r>
              <a:rPr lang="ru-RU" sz="1350" dirty="0">
                <a:latin typeface="Arial" charset="0"/>
                <a:cs typeface="Arial" charset="0"/>
              </a:rPr>
              <a:t>допускаются обучающиеся:</a:t>
            </a:r>
          </a:p>
          <a:p>
            <a:pPr>
              <a:defRPr/>
            </a:pPr>
            <a:endParaRPr lang="ru-RU" sz="1350" dirty="0">
              <a:latin typeface="Arial" charset="0"/>
              <a:cs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350" dirty="0">
                <a:solidFill>
                  <a:srgbClr val="C00000"/>
                </a:solidFill>
                <a:latin typeface="Arial" charset="0"/>
                <a:cs typeface="Arial" charset="0"/>
              </a:rPr>
              <a:t>получившие на ГИА неудовлетворительные результаты </a:t>
            </a:r>
            <a:r>
              <a:rPr lang="ru-RU" sz="135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НЕ БОЛЕЕ чем по </a:t>
            </a:r>
            <a:r>
              <a:rPr lang="ru-RU" sz="1350" b="1" dirty="0">
                <a:solidFill>
                  <a:srgbClr val="C00000"/>
                </a:solidFill>
                <a:latin typeface="Arial" charset="0"/>
                <a:cs typeface="Arial" charset="0"/>
              </a:rPr>
              <a:t>двум</a:t>
            </a:r>
            <a:r>
              <a:rPr lang="ru-RU" sz="1350" dirty="0">
                <a:solidFill>
                  <a:srgbClr val="C00000"/>
                </a:solidFill>
                <a:latin typeface="Arial" charset="0"/>
                <a:cs typeface="Arial" charset="0"/>
              </a:rPr>
              <a:t> учебным предметам;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Arial" charset="0"/>
              <a:cs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charset="0"/>
                <a:cs typeface="Arial" charset="0"/>
              </a:rPr>
              <a:t>не 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Arial" charset="0"/>
              <a:cs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charset="0"/>
                <a:cs typeface="Arial" charset="0"/>
              </a:rPr>
              <a:t>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Arial" charset="0"/>
              <a:cs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charset="0"/>
                <a:cs typeface="Arial" charset="0"/>
              </a:rPr>
              <a:t>апелляция которых о нарушении установленного порядка проведения ГИА конфликтной комиссией была удовлетворена;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Arial" charset="0"/>
              <a:cs typeface="Arial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charset="0"/>
                <a:cs typeface="Arial" charset="0"/>
              </a:rPr>
              <a:t>результаты которых были аннулированы ГЭК в случае выявления фактов нарушений установленного порядка проведения ГИА</a:t>
            </a:r>
          </a:p>
        </p:txBody>
      </p:sp>
      <p:sp>
        <p:nvSpPr>
          <p:cNvPr id="57350" name="TextBox 3"/>
          <p:cNvSpPr txBox="1">
            <a:spLocks noChangeArrowheads="1"/>
          </p:cNvSpPr>
          <p:nvPr/>
        </p:nvSpPr>
        <p:spPr bwMode="auto">
          <a:xfrm>
            <a:off x="1341835" y="3856435"/>
            <a:ext cx="644842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050"/>
              <a:t>Обучающимся, не прошедшим ГИА или получившим на ГИА неудовлетворительные результаты </a:t>
            </a:r>
            <a:r>
              <a:rPr lang="ru-RU" altLang="ru-RU" sz="1050">
                <a:solidFill>
                  <a:srgbClr val="C00000"/>
                </a:solidFill>
              </a:rPr>
              <a:t>более чем по двум учебным предметам</a:t>
            </a:r>
            <a:r>
              <a:rPr lang="ru-RU" altLang="ru-RU" sz="1050"/>
              <a:t>, либо </a:t>
            </a:r>
            <a:r>
              <a:rPr lang="ru-RU" altLang="ru-RU" sz="1050">
                <a:solidFill>
                  <a:srgbClr val="C00000"/>
                </a:solidFill>
              </a:rPr>
              <a:t>получившим повторно неудовлетворительный результат по одному из этих предметов на ГИА в дополнительные сроки </a:t>
            </a:r>
            <a:r>
              <a:rPr lang="ru-RU" altLang="ru-RU" sz="1050"/>
              <a:t>(резервные дни), предоставляется право пройти ГИА по соответствующим учебным предметам </a:t>
            </a:r>
            <a:r>
              <a:rPr lang="ru-RU" altLang="ru-RU" sz="1050" b="1">
                <a:solidFill>
                  <a:srgbClr val="C00000"/>
                </a:solidFill>
              </a:rPr>
              <a:t>не ранее 1 сентября текущего года.</a:t>
            </a:r>
            <a:endParaRPr lang="ru-RU" altLang="ru-RU" sz="1050"/>
          </a:p>
        </p:txBody>
      </p:sp>
    </p:spTree>
    <p:extLst>
      <p:ext uri="{BB962C8B-B14F-4D97-AF65-F5344CB8AC3E}">
        <p14:creationId xmlns:p14="http://schemas.microsoft.com/office/powerpoint/2010/main" val="9097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1374</Words>
  <Application>Microsoft Office PowerPoint</Application>
  <PresentationFormat>Экран (16:9)</PresentationFormat>
  <Paragraphs>141</Paragraphs>
  <Slides>24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2_Тема Office</vt:lpstr>
      <vt:lpstr>1_Тема Office</vt:lpstr>
      <vt:lpstr>Презентация PowerPoint</vt:lpstr>
      <vt:lpstr>Основные понятия</vt:lpstr>
      <vt:lpstr>Презентация PowerPoint</vt:lpstr>
      <vt:lpstr>Допуск к государственной итоговой аттестации</vt:lpstr>
      <vt:lpstr>Итоговое собеседование</vt:lpstr>
      <vt:lpstr>Презентация PowerPoint</vt:lpstr>
      <vt:lpstr>Презентация PowerPoint</vt:lpstr>
      <vt:lpstr>Особенности государственной итоговой аттестации - 2023</vt:lpstr>
      <vt:lpstr>Особенности государственной итоговой аттестации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подготовки к ГИА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Строгий</dc:title>
  <dc:creator>Неверова О.И.</dc:creator>
  <cp:lastModifiedBy>Завуч</cp:lastModifiedBy>
  <cp:revision>117</cp:revision>
  <dcterms:modified xsi:type="dcterms:W3CDTF">2022-11-18T12:15:44Z</dcterms:modified>
</cp:coreProperties>
</file>